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5" d="100"/>
          <a:sy n="45" d="100"/>
        </p:scale>
        <p:origin x="82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ankei.com/main/topics/main-32531-t.html" TargetMode="External"/><Relationship Id="rId2" Type="http://schemas.openxmlformats.org/officeDocument/2006/relationships/hyperlink" Target="http://www.shijou.metro.tokyo.jp/" TargetMode="External"/><Relationship Id="rId1" Type="http://schemas.openxmlformats.org/officeDocument/2006/relationships/slideLayout" Target="../slideLayouts/slideLayout2.xml"/><Relationship Id="rId4" Type="http://schemas.openxmlformats.org/officeDocument/2006/relationships/hyperlink" Target="http://www.nikkei.com/article/DGXKZO17897370Q7A620C1L8300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70417E-E000-49F8-BEBD-67261810B6E5}"/>
              </a:ext>
            </a:extLst>
          </p:cNvPr>
          <p:cNvSpPr>
            <a:spLocks noGrp="1"/>
          </p:cNvSpPr>
          <p:nvPr>
            <p:ph type="ctrTitle"/>
          </p:nvPr>
        </p:nvSpPr>
        <p:spPr/>
        <p:txBody>
          <a:bodyPr>
            <a:normAutofit/>
          </a:bodyPr>
          <a:lstStyle/>
          <a:p>
            <a:r>
              <a:rPr kumimoji="1" lang="ja-JP" altLang="en-US" sz="8800" dirty="0">
                <a:solidFill>
                  <a:srgbClr val="002060"/>
                </a:solidFill>
                <a:latin typeface="HGS創英角ﾎﾟｯﾌﾟ体" panose="040B0A00000000000000" pitchFamily="50" charset="-128"/>
                <a:ea typeface="HGS創英角ﾎﾟｯﾌﾟ体" panose="040B0A00000000000000" pitchFamily="50" charset="-128"/>
              </a:rPr>
              <a:t>豊洲市場問題</a:t>
            </a:r>
          </a:p>
        </p:txBody>
      </p:sp>
      <p:sp>
        <p:nvSpPr>
          <p:cNvPr id="3" name="サブタイトル 2">
            <a:extLst>
              <a:ext uri="{FF2B5EF4-FFF2-40B4-BE49-F238E27FC236}">
                <a16:creationId xmlns:a16="http://schemas.microsoft.com/office/drawing/2014/main" id="{5F0759DE-ADBE-4038-91AA-787A4E6618B8}"/>
              </a:ext>
            </a:extLst>
          </p:cNvPr>
          <p:cNvSpPr>
            <a:spLocks noGrp="1"/>
          </p:cNvSpPr>
          <p:nvPr>
            <p:ph type="subTitle" idx="1"/>
          </p:nvPr>
        </p:nvSpPr>
        <p:spPr/>
        <p:txBody>
          <a:bodyPr/>
          <a:lstStyle/>
          <a:p>
            <a:pPr algn="r"/>
            <a:endParaRPr kumimoji="1" lang="en-US" altLang="ja-JP" dirty="0"/>
          </a:p>
          <a:p>
            <a:pPr algn="r"/>
            <a:endParaRPr lang="en-US" altLang="ja-JP" dirty="0"/>
          </a:p>
          <a:p>
            <a:pPr algn="r"/>
            <a:r>
              <a:rPr kumimoji="1" lang="en-US" altLang="ja-JP" sz="3600"/>
              <a:t>E28-0560C</a:t>
            </a:r>
            <a:r>
              <a:rPr kumimoji="1" lang="ja-JP" altLang="en-US" sz="3600" dirty="0"/>
              <a:t>　古森ひかり</a:t>
            </a:r>
          </a:p>
        </p:txBody>
      </p:sp>
    </p:spTree>
    <p:extLst>
      <p:ext uri="{BB962C8B-B14F-4D97-AF65-F5344CB8AC3E}">
        <p14:creationId xmlns:p14="http://schemas.microsoft.com/office/powerpoint/2010/main" val="173558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32CC5A-6E57-466B-8EFA-9CC2C890CA28}"/>
              </a:ext>
            </a:extLst>
          </p:cNvPr>
          <p:cNvSpPr>
            <a:spLocks noGrp="1"/>
          </p:cNvSpPr>
          <p:nvPr>
            <p:ph type="title"/>
          </p:nvPr>
        </p:nvSpPr>
        <p:spPr/>
        <p:txBody>
          <a:bodyPr/>
          <a:lstStyle/>
          <a:p>
            <a:pPr algn="ct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参考文献</a:t>
            </a:r>
          </a:p>
        </p:txBody>
      </p:sp>
      <p:sp>
        <p:nvSpPr>
          <p:cNvPr id="3" name="コンテンツ プレースホルダー 2">
            <a:extLst>
              <a:ext uri="{FF2B5EF4-FFF2-40B4-BE49-F238E27FC236}">
                <a16:creationId xmlns:a16="http://schemas.microsoft.com/office/drawing/2014/main" id="{20009197-6563-40FB-B9EC-D42715DF45B0}"/>
              </a:ext>
            </a:extLst>
          </p:cNvPr>
          <p:cNvSpPr>
            <a:spLocks noGrp="1"/>
          </p:cNvSpPr>
          <p:nvPr>
            <p:ph idx="1"/>
          </p:nvPr>
        </p:nvSpPr>
        <p:spPr>
          <a:xfrm>
            <a:off x="838200" y="1825625"/>
            <a:ext cx="11049000" cy="4351338"/>
          </a:xfrm>
        </p:spPr>
        <p:txBody>
          <a:bodyPr/>
          <a:lstStyle/>
          <a:p>
            <a:pPr marL="0" indent="0">
              <a:buNone/>
            </a:pPr>
            <a:r>
              <a:rPr lang="en-US" altLang="ja-JP" dirty="0">
                <a:hlinkClick r:id="rId2"/>
              </a:rPr>
              <a:t>http://www.shijou.metro.tokyo.jp/</a:t>
            </a:r>
            <a:r>
              <a:rPr lang="ja-JP" altLang="en-US" dirty="0"/>
              <a:t>　</a:t>
            </a:r>
            <a:endParaRPr lang="en-US" altLang="ja-JP" dirty="0"/>
          </a:p>
          <a:p>
            <a:pPr marL="0" indent="0">
              <a:buNone/>
            </a:pPr>
            <a:r>
              <a:rPr lang="ja-JP" altLang="en-US" dirty="0"/>
              <a:t>東京中央卸売市場</a:t>
            </a:r>
            <a:endParaRPr lang="en-US" altLang="ja-JP" dirty="0"/>
          </a:p>
          <a:p>
            <a:pPr marL="0" indent="0">
              <a:buNone/>
            </a:pPr>
            <a:endParaRPr lang="en-US" altLang="ja-JP" dirty="0"/>
          </a:p>
          <a:p>
            <a:pPr marL="0" indent="0">
              <a:buNone/>
            </a:pPr>
            <a:r>
              <a:rPr lang="en-US" altLang="ja-JP" dirty="0">
                <a:hlinkClick r:id="rId3"/>
              </a:rPr>
              <a:t>http://www.sankei.com/main/topics/main-32531-t.html</a:t>
            </a:r>
            <a:r>
              <a:rPr lang="ja-JP" altLang="en-US" dirty="0"/>
              <a:t>　</a:t>
            </a:r>
            <a:endParaRPr lang="en-US" altLang="ja-JP" dirty="0"/>
          </a:p>
          <a:p>
            <a:pPr marL="0" indent="0">
              <a:buNone/>
            </a:pPr>
            <a:r>
              <a:rPr lang="ja-JP" altLang="en-US" dirty="0"/>
              <a:t>産経ニュース</a:t>
            </a:r>
            <a:endParaRPr lang="en-US" altLang="ja-JP" dirty="0"/>
          </a:p>
          <a:p>
            <a:pPr marL="0" indent="0">
              <a:buNone/>
            </a:pPr>
            <a:endParaRPr lang="en-US" altLang="ja-JP" dirty="0"/>
          </a:p>
          <a:p>
            <a:pPr marL="0" indent="0">
              <a:buNone/>
            </a:pPr>
            <a:r>
              <a:rPr lang="en-US" altLang="ja-JP" dirty="0">
                <a:hlinkClick r:id="rId4"/>
              </a:rPr>
              <a:t>http://www.nikkei.com/article/DGXKZO17897370Q7A620C1L83000/</a:t>
            </a:r>
            <a:r>
              <a:rPr lang="ja-JP" altLang="en-US" dirty="0"/>
              <a:t>　</a:t>
            </a:r>
            <a:endParaRPr lang="en-US" altLang="ja-JP" dirty="0"/>
          </a:p>
          <a:p>
            <a:pPr marL="0" indent="0">
              <a:buNone/>
            </a:pPr>
            <a:r>
              <a:rPr lang="ja-JP" altLang="en-US" dirty="0"/>
              <a:t>日経電子版</a:t>
            </a:r>
            <a:endParaRPr lang="en-US" altLang="ja-JP" dirty="0"/>
          </a:p>
        </p:txBody>
      </p:sp>
    </p:spTree>
    <p:extLst>
      <p:ext uri="{BB962C8B-B14F-4D97-AF65-F5344CB8AC3E}">
        <p14:creationId xmlns:p14="http://schemas.microsoft.com/office/powerpoint/2010/main" val="305241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3"/>
          <p:cNvPicPr>
            <a:picLocks noChangeAspect="1"/>
          </p:cNvPicPr>
          <p:nvPr/>
        </p:nvPicPr>
        <p:blipFill rotWithShape="1">
          <a:blip r:embed="rId2"/>
          <a:srcRect r="-2" b="804"/>
          <a:stretch/>
        </p:blipFill>
        <p:spPr>
          <a:xfrm>
            <a:off x="6090612" y="10"/>
            <a:ext cx="6101387" cy="6857990"/>
          </a:xfrm>
          <a:prstGeom prst="rect">
            <a:avLst/>
          </a:prstGeom>
          <a:effectLst/>
        </p:spPr>
      </p:pic>
      <p:sp>
        <p:nvSpPr>
          <p:cNvPr id="2" name="タイトル 1">
            <a:extLst>
              <a:ext uri="{FF2B5EF4-FFF2-40B4-BE49-F238E27FC236}">
                <a16:creationId xmlns:a16="http://schemas.microsoft.com/office/drawing/2014/main" id="{22E0DD80-DA17-461C-A9E5-7CF3A3FA8FFC}"/>
              </a:ext>
            </a:extLst>
          </p:cNvPr>
          <p:cNvSpPr>
            <a:spLocks noGrp="1"/>
          </p:cNvSpPr>
          <p:nvPr>
            <p:ph type="title"/>
          </p:nvPr>
        </p:nvSpPr>
        <p:spPr>
          <a:xfrm>
            <a:off x="648929" y="629266"/>
            <a:ext cx="5127031" cy="1676603"/>
          </a:xfrm>
        </p:spPr>
        <p:txBody>
          <a:bodyPr>
            <a:normAutofit/>
          </a:bodyPr>
          <a:lstStyle/>
          <a:p>
            <a:r>
              <a:rPr kumimoji="1" lang="ja-JP" altLang="en-US" dirty="0">
                <a:solidFill>
                  <a:srgbClr val="002060"/>
                </a:solidFill>
                <a:latin typeface="HGS創英角ﾎﾟｯﾌﾟ体" panose="040B0A00000000000000" pitchFamily="50" charset="-128"/>
                <a:ea typeface="HGS創英角ﾎﾟｯﾌﾟ体" panose="040B0A00000000000000" pitchFamily="50" charset="-128"/>
              </a:rPr>
              <a:t>市場と</a:t>
            </a:r>
            <a:br>
              <a:rPr kumimoji="1" lang="en-US" altLang="ja-JP" dirty="0">
                <a:solidFill>
                  <a:srgbClr val="002060"/>
                </a:solidFill>
                <a:latin typeface="HGS創英角ﾎﾟｯﾌﾟ体" panose="040B0A00000000000000" pitchFamily="50" charset="-128"/>
                <a:ea typeface="HGS創英角ﾎﾟｯﾌﾟ体" panose="040B0A00000000000000" pitchFamily="50" charset="-128"/>
              </a:rPr>
            </a:br>
            <a:r>
              <a:rPr kumimoji="1" lang="ja-JP" altLang="en-US" dirty="0">
                <a:solidFill>
                  <a:srgbClr val="002060"/>
                </a:solidFill>
                <a:latin typeface="HGS創英角ﾎﾟｯﾌﾟ体" panose="040B0A00000000000000" pitchFamily="50" charset="-128"/>
                <a:ea typeface="HGS創英角ﾎﾟｯﾌﾟ体" panose="040B0A00000000000000" pitchFamily="50" charset="-128"/>
              </a:rPr>
              <a:t>オリンピック</a:t>
            </a:r>
          </a:p>
        </p:txBody>
      </p:sp>
      <p:sp>
        <p:nvSpPr>
          <p:cNvPr id="9" name="Content Placeholder 8"/>
          <p:cNvSpPr>
            <a:spLocks noGrp="1"/>
          </p:cNvSpPr>
          <p:nvPr>
            <p:ph idx="1"/>
          </p:nvPr>
        </p:nvSpPr>
        <p:spPr>
          <a:xfrm>
            <a:off x="648930" y="2083981"/>
            <a:ext cx="5441682" cy="4571999"/>
          </a:xfrm>
        </p:spPr>
        <p:txBody>
          <a:bodyPr>
            <a:normAutofit lnSpcReduction="10000"/>
          </a:bodyPr>
          <a:lstStyle/>
          <a:p>
            <a:pPr marL="0" indent="0">
              <a:buNone/>
            </a:pPr>
            <a:r>
              <a:rPr lang="ja-JP" altLang="en-US" dirty="0">
                <a:solidFill>
                  <a:srgbClr val="FF0000"/>
                </a:solidFill>
              </a:rPr>
              <a:t>環状２号線</a:t>
            </a:r>
            <a:r>
              <a:rPr lang="ja-JP" altLang="en-US" dirty="0"/>
              <a:t>は、ＪＲ秋葉原駅近くから都心を半円状に進み、虎ノ門や新橋、汐留、築地市場を経由して、隅田川に架かる築地大橋を通り、晴海地区の選手村、豊洲市場、有明地区の競技会場、東京ビックサイトのＩＢＣ／ＭＰＣを結ぶ全長約１４キロの都道、総工費は１７９０億円である。東京ベイエリアの五輪施設と都心部を結ぶ重要な交通インフラとされているため、“</a:t>
            </a:r>
            <a:r>
              <a:rPr lang="ja-JP" altLang="en-US" dirty="0">
                <a:solidFill>
                  <a:srgbClr val="FF0000"/>
                </a:solidFill>
              </a:rPr>
              <a:t>五輪道路”</a:t>
            </a:r>
            <a:r>
              <a:rPr lang="ja-JP" altLang="en-US" dirty="0"/>
              <a:t>と呼ばれている</a:t>
            </a:r>
            <a:r>
              <a:rPr lang="ja-JP" altLang="en-US" sz="2400" dirty="0"/>
              <a:t>。</a:t>
            </a:r>
            <a:endParaRPr lang="en-US" sz="2400" dirty="0"/>
          </a:p>
        </p:txBody>
      </p:sp>
    </p:spTree>
    <p:extLst>
      <p:ext uri="{BB962C8B-B14F-4D97-AF65-F5344CB8AC3E}">
        <p14:creationId xmlns:p14="http://schemas.microsoft.com/office/powerpoint/2010/main" val="222671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コンテンツ プレースホルダー 3"/>
          <p:cNvPicPr>
            <a:picLocks noChangeAspect="1"/>
          </p:cNvPicPr>
          <p:nvPr/>
        </p:nvPicPr>
        <p:blipFill>
          <a:blip r:embed="rId2"/>
          <a:stretch>
            <a:fillRect/>
          </a:stretch>
        </p:blipFill>
        <p:spPr>
          <a:xfrm>
            <a:off x="950120" y="425301"/>
            <a:ext cx="7959963" cy="4872797"/>
          </a:xfrm>
          <a:prstGeom prst="rect">
            <a:avLst/>
          </a:prstGeom>
        </p:spPr>
      </p:pic>
      <p:sp>
        <p:nvSpPr>
          <p:cNvPr id="2" name="タイトル 1">
            <a:extLst>
              <a:ext uri="{FF2B5EF4-FFF2-40B4-BE49-F238E27FC236}">
                <a16:creationId xmlns:a16="http://schemas.microsoft.com/office/drawing/2014/main" id="{63AF2075-2D23-46CE-B5CA-0F90062EE5D5}"/>
              </a:ext>
            </a:extLst>
          </p:cNvPr>
          <p:cNvSpPr>
            <a:spLocks noGrp="1"/>
          </p:cNvSpPr>
          <p:nvPr>
            <p:ph type="title"/>
          </p:nvPr>
        </p:nvSpPr>
        <p:spPr>
          <a:xfrm>
            <a:off x="1105786" y="5529884"/>
            <a:ext cx="5538118" cy="1096331"/>
          </a:xfrm>
        </p:spPr>
        <p:txBody>
          <a:bodyPr>
            <a:normAutofit/>
          </a:bodyPr>
          <a:lstStyle/>
          <a:p>
            <a:pPr algn="ctr"/>
            <a:r>
              <a:rPr lang="ja-JP" altLang="en-US" sz="4000" dirty="0">
                <a:solidFill>
                  <a:srgbClr val="002060"/>
                </a:solidFill>
                <a:latin typeface="HGS創英角ﾎﾟｯﾌﾟ体" panose="040B0A00000000000000" pitchFamily="50" charset="-128"/>
                <a:ea typeface="HGS創英角ﾎﾟｯﾌﾟ体" panose="040B0A00000000000000" pitchFamily="50" charset="-128"/>
              </a:rPr>
              <a:t>費用</a:t>
            </a:r>
          </a:p>
        </p:txBody>
      </p:sp>
      <p:sp>
        <p:nvSpPr>
          <p:cNvPr id="9" name="Content Placeholder 8"/>
          <p:cNvSpPr>
            <a:spLocks noGrp="1"/>
          </p:cNvSpPr>
          <p:nvPr>
            <p:ph idx="1"/>
          </p:nvPr>
        </p:nvSpPr>
        <p:spPr>
          <a:xfrm>
            <a:off x="9441712" y="965199"/>
            <a:ext cx="2101044" cy="4020458"/>
          </a:xfrm>
        </p:spPr>
        <p:txBody>
          <a:bodyPr anchor="ctr">
            <a:normAutofit/>
          </a:bodyPr>
          <a:lstStyle/>
          <a:p>
            <a:pPr marL="0" indent="0">
              <a:buNone/>
            </a:pPr>
            <a:r>
              <a:rPr lang="en-US" altLang="ja-JP" dirty="0"/>
              <a:t>2011</a:t>
            </a:r>
            <a:r>
              <a:rPr lang="ja-JP" altLang="en-US" dirty="0"/>
              <a:t>年現在</a:t>
            </a:r>
            <a:endParaRPr lang="en-US" altLang="ja-JP" dirty="0"/>
          </a:p>
          <a:p>
            <a:pPr marL="0" indent="0">
              <a:buNone/>
            </a:pPr>
            <a:r>
              <a:rPr lang="ja-JP" altLang="en-US" dirty="0"/>
              <a:t>の予定額</a:t>
            </a:r>
            <a:endParaRPr lang="en-US" dirty="0"/>
          </a:p>
        </p:txBody>
      </p:sp>
    </p:spTree>
    <p:extLst>
      <p:ext uri="{BB962C8B-B14F-4D97-AF65-F5344CB8AC3E}">
        <p14:creationId xmlns:p14="http://schemas.microsoft.com/office/powerpoint/2010/main" val="58153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コンテンツ プレースホルダー 3"/>
          <p:cNvPicPr>
            <a:picLocks noChangeAspect="1"/>
          </p:cNvPicPr>
          <p:nvPr/>
        </p:nvPicPr>
        <p:blipFill>
          <a:blip r:embed="rId2"/>
          <a:stretch>
            <a:fillRect/>
          </a:stretch>
        </p:blipFill>
        <p:spPr>
          <a:xfrm>
            <a:off x="5316279" y="786809"/>
            <a:ext cx="6209414" cy="4954772"/>
          </a:xfrm>
          <a:prstGeom prst="rect">
            <a:avLst/>
          </a:prstGeom>
          <a:effectLst/>
        </p:spPr>
      </p:pic>
      <p:sp>
        <p:nvSpPr>
          <p:cNvPr id="2" name="タイトル 1">
            <a:extLst>
              <a:ext uri="{FF2B5EF4-FFF2-40B4-BE49-F238E27FC236}">
                <a16:creationId xmlns:a16="http://schemas.microsoft.com/office/drawing/2014/main" id="{4C2C5927-8F2E-4197-B684-E5A77572904F}"/>
              </a:ext>
            </a:extLst>
          </p:cNvPr>
          <p:cNvSpPr>
            <a:spLocks noGrp="1"/>
          </p:cNvSpPr>
          <p:nvPr>
            <p:ph type="title"/>
          </p:nvPr>
        </p:nvSpPr>
        <p:spPr>
          <a:xfrm>
            <a:off x="648929" y="629266"/>
            <a:ext cx="3505495" cy="1622321"/>
          </a:xfrm>
        </p:spPr>
        <p:txBody>
          <a:bodyPr>
            <a:normAutofit/>
          </a:bodyPr>
          <a:lstStyle/>
          <a:p>
            <a:r>
              <a:rPr kumimoji="1" lang="ja-JP" altLang="en-US" dirty="0">
                <a:solidFill>
                  <a:srgbClr val="002060"/>
                </a:solidFill>
                <a:latin typeface="HGS創英角ﾎﾟｯﾌﾟ体" panose="040B0A00000000000000" pitchFamily="50" charset="-128"/>
                <a:ea typeface="HGS創英角ﾎﾟｯﾌﾟ体" panose="040B0A00000000000000" pitchFamily="50" charset="-128"/>
              </a:rPr>
              <a:t>整備費推移</a:t>
            </a:r>
          </a:p>
        </p:txBody>
      </p:sp>
      <p:sp>
        <p:nvSpPr>
          <p:cNvPr id="12" name="Content Placeholder 8"/>
          <p:cNvSpPr>
            <a:spLocks noGrp="1"/>
          </p:cNvSpPr>
          <p:nvPr>
            <p:ph idx="1"/>
          </p:nvPr>
        </p:nvSpPr>
        <p:spPr>
          <a:xfrm>
            <a:off x="648931" y="1850065"/>
            <a:ext cx="3505494" cy="4486939"/>
          </a:xfrm>
        </p:spPr>
        <p:txBody>
          <a:bodyPr>
            <a:noAutofit/>
          </a:bodyPr>
          <a:lstStyle/>
          <a:p>
            <a:pPr marL="0" indent="0">
              <a:buNone/>
            </a:pPr>
            <a:r>
              <a:rPr lang="ja-JP" altLang="en-US" dirty="0"/>
              <a:t>石原慎太郎元知事は１１年に東京ガスグループと工場跡地の売買契約を結んだ際に、土壌汚染原因企業である東京ガス側の負担を７８億円にとどめ、汚染対策費が大幅増加したにもかかわらず、追加請求もしていません。</a:t>
            </a:r>
            <a:endParaRPr lang="en-US" dirty="0"/>
          </a:p>
        </p:txBody>
      </p:sp>
    </p:spTree>
    <p:extLst>
      <p:ext uri="{BB962C8B-B14F-4D97-AF65-F5344CB8AC3E}">
        <p14:creationId xmlns:p14="http://schemas.microsoft.com/office/powerpoint/2010/main" val="181514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4"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1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コンテンツ プレースホルダー 4" descr="スクリーンショット が含まれている画像&#10;&#10;高い精度で生成された説明"/>
          <p:cNvPicPr>
            <a:picLocks noChangeAspect="1"/>
          </p:cNvPicPr>
          <p:nvPr/>
        </p:nvPicPr>
        <p:blipFill rotWithShape="1">
          <a:blip r:embed="rId2"/>
          <a:srcRect/>
          <a:stretch/>
        </p:blipFill>
        <p:spPr>
          <a:xfrm>
            <a:off x="320040" y="615215"/>
            <a:ext cx="5455917" cy="3382668"/>
          </a:xfrm>
          <a:prstGeom prst="rect">
            <a:avLst/>
          </a:prstGeom>
        </p:spPr>
      </p:pic>
      <p:pic>
        <p:nvPicPr>
          <p:cNvPr id="6" name="コンテンツ プレースホルダー 5" descr="スクリーンショット が含まれている画像&#10;&#10;非常に高い精度で生成された説明">
            <a:extLst>
              <a:ext uri="{FF2B5EF4-FFF2-40B4-BE49-F238E27FC236}">
                <a16:creationId xmlns:a16="http://schemas.microsoft.com/office/drawing/2014/main" id="{E0D88CB8-6020-40EB-9087-1B05D8BBE53A}"/>
              </a:ext>
            </a:extLst>
          </p:cNvPr>
          <p:cNvPicPr>
            <a:picLocks noGrp="1" noChangeAspect="1"/>
          </p:cNvPicPr>
          <p:nvPr>
            <p:ph idx="1"/>
          </p:nvPr>
        </p:nvPicPr>
        <p:blipFill rotWithShape="1">
          <a:blip r:embed="rId3"/>
          <a:stretch/>
        </p:blipFill>
        <p:spPr>
          <a:xfrm>
            <a:off x="6416043" y="942570"/>
            <a:ext cx="5455917" cy="2727958"/>
          </a:xfrm>
          <a:prstGeom prst="rect">
            <a:avLst/>
          </a:prstGeom>
        </p:spPr>
      </p:pic>
      <p:sp>
        <p:nvSpPr>
          <p:cNvPr id="2" name="タイトル 1">
            <a:extLst>
              <a:ext uri="{FF2B5EF4-FFF2-40B4-BE49-F238E27FC236}">
                <a16:creationId xmlns:a16="http://schemas.microsoft.com/office/drawing/2014/main" id="{A67BC78F-EB10-4794-B4B8-F9E897A103CC}"/>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ja-JP" altLang="en-US" sz="5400" dirty="0">
                <a:solidFill>
                  <a:schemeClr val="bg1"/>
                </a:solidFill>
                <a:latin typeface="HGS創英角ﾎﾟｯﾌﾟ体" panose="040B0A00000000000000" pitchFamily="50" charset="-128"/>
                <a:ea typeface="HGS創英角ﾎﾟｯﾌﾟ体" panose="040B0A00000000000000" pitchFamily="50" charset="-128"/>
              </a:rPr>
              <a:t>豊洲市場の汚染地区</a:t>
            </a:r>
          </a:p>
        </p:txBody>
      </p:sp>
    </p:spTree>
    <p:extLst>
      <p:ext uri="{BB962C8B-B14F-4D97-AF65-F5344CB8AC3E}">
        <p14:creationId xmlns:p14="http://schemas.microsoft.com/office/powerpoint/2010/main" val="326476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F9191241-058A-4EC8-920C-F90F8F675F9D}"/>
              </a:ext>
            </a:extLst>
          </p:cNvPr>
          <p:cNvSpPr>
            <a:spLocks noGrp="1"/>
          </p:cNvSpPr>
          <p:nvPr>
            <p:ph type="title"/>
          </p:nvPr>
        </p:nvSpPr>
        <p:spPr/>
        <p:txBody>
          <a:bodyPr/>
          <a:lstStyle/>
          <a:p>
            <a:pPr algn="ctr"/>
            <a:r>
              <a:rPr kumimoji="1" lang="ja-JP" altLang="en-US" dirty="0">
                <a:solidFill>
                  <a:srgbClr val="002060"/>
                </a:solidFill>
                <a:latin typeface="HGS創英角ﾎﾟｯﾌﾟ体" panose="040B0A00000000000000" pitchFamily="50" charset="-128"/>
                <a:ea typeface="HGS創英角ﾎﾟｯﾌﾟ体" panose="040B0A00000000000000" pitchFamily="50" charset="-128"/>
              </a:rPr>
              <a:t>盛り土の実態</a:t>
            </a:r>
          </a:p>
        </p:txBody>
      </p:sp>
      <p:pic>
        <p:nvPicPr>
          <p:cNvPr id="12" name="コンテンツ プレースホルダー 11">
            <a:extLst>
              <a:ext uri="{FF2B5EF4-FFF2-40B4-BE49-F238E27FC236}">
                <a16:creationId xmlns:a16="http://schemas.microsoft.com/office/drawing/2014/main" id="{3CCCD6C7-D745-405E-8AD4-7142138E750F}"/>
              </a:ext>
            </a:extLst>
          </p:cNvPr>
          <p:cNvPicPr>
            <a:picLocks noGrp="1" noChangeAspect="1"/>
          </p:cNvPicPr>
          <p:nvPr>
            <p:ph sz="half" idx="1"/>
          </p:nvPr>
        </p:nvPicPr>
        <p:blipFill>
          <a:blip r:embed="rId2"/>
          <a:stretch>
            <a:fillRect/>
          </a:stretch>
        </p:blipFill>
        <p:spPr>
          <a:xfrm>
            <a:off x="838200" y="2254102"/>
            <a:ext cx="5181600" cy="3922861"/>
          </a:xfrm>
        </p:spPr>
      </p:pic>
      <p:pic>
        <p:nvPicPr>
          <p:cNvPr id="14" name="コンテンツ プレースホルダー 13">
            <a:extLst>
              <a:ext uri="{FF2B5EF4-FFF2-40B4-BE49-F238E27FC236}">
                <a16:creationId xmlns:a16="http://schemas.microsoft.com/office/drawing/2014/main" id="{65A960D1-E9D6-4783-BCCD-863630EC8185}"/>
              </a:ext>
            </a:extLst>
          </p:cNvPr>
          <p:cNvPicPr>
            <a:picLocks noGrp="1" noChangeAspect="1"/>
          </p:cNvPicPr>
          <p:nvPr>
            <p:ph sz="half" idx="2"/>
          </p:nvPr>
        </p:nvPicPr>
        <p:blipFill>
          <a:blip r:embed="rId3"/>
          <a:stretch>
            <a:fillRect/>
          </a:stretch>
        </p:blipFill>
        <p:spPr>
          <a:xfrm>
            <a:off x="6172200" y="2254102"/>
            <a:ext cx="5181600" cy="3922861"/>
          </a:xfrm>
        </p:spPr>
      </p:pic>
    </p:spTree>
    <p:extLst>
      <p:ext uri="{BB962C8B-B14F-4D97-AF65-F5344CB8AC3E}">
        <p14:creationId xmlns:p14="http://schemas.microsoft.com/office/powerpoint/2010/main" val="366674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F989E1-0A2B-42EF-B1BF-E5E353526281}"/>
              </a:ext>
            </a:extLst>
          </p:cNvPr>
          <p:cNvSpPr>
            <a:spLocks noGrp="1"/>
          </p:cNvSpPr>
          <p:nvPr>
            <p:ph type="title"/>
          </p:nvPr>
        </p:nvSpPr>
        <p:spPr/>
        <p:txBody>
          <a:bodyPr/>
          <a:lstStyle/>
          <a:p>
            <a:pPr algn="ctr"/>
            <a:r>
              <a:rPr kumimoji="1" lang="ja-JP" altLang="en-US" dirty="0">
                <a:solidFill>
                  <a:srgbClr val="002060"/>
                </a:solidFill>
                <a:latin typeface="HGS創英角ﾎﾟｯﾌﾟ体" panose="040B0A00000000000000" pitchFamily="50" charset="-128"/>
                <a:ea typeface="HGS創英角ﾎﾟｯﾌﾟ体" panose="040B0A00000000000000" pitchFamily="50" charset="-128"/>
              </a:rPr>
              <a:t>築地と豊洲　比較</a:t>
            </a:r>
          </a:p>
        </p:txBody>
      </p:sp>
      <p:pic>
        <p:nvPicPr>
          <p:cNvPr id="4" name="コンテンツ プレースホルダー 3">
            <a:extLst>
              <a:ext uri="{FF2B5EF4-FFF2-40B4-BE49-F238E27FC236}">
                <a16:creationId xmlns:a16="http://schemas.microsoft.com/office/drawing/2014/main" id="{B74EA42F-B8B8-4CA0-9580-7D2071CFA46B}"/>
              </a:ext>
            </a:extLst>
          </p:cNvPr>
          <p:cNvPicPr>
            <a:picLocks noGrp="1" noChangeAspect="1"/>
          </p:cNvPicPr>
          <p:nvPr>
            <p:ph idx="1"/>
          </p:nvPr>
        </p:nvPicPr>
        <p:blipFill>
          <a:blip r:embed="rId2"/>
          <a:stretch>
            <a:fillRect/>
          </a:stretch>
        </p:blipFill>
        <p:spPr>
          <a:xfrm>
            <a:off x="1616149" y="1825625"/>
            <a:ext cx="9186529" cy="4787826"/>
          </a:xfrm>
          <a:prstGeom prst="rect">
            <a:avLst/>
          </a:prstGeom>
        </p:spPr>
      </p:pic>
    </p:spTree>
    <p:extLst>
      <p:ext uri="{BB962C8B-B14F-4D97-AF65-F5344CB8AC3E}">
        <p14:creationId xmlns:p14="http://schemas.microsoft.com/office/powerpoint/2010/main" val="336323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35C90E-09D2-49DE-8AB5-9C9F44FB5798}"/>
              </a:ext>
            </a:extLst>
          </p:cNvPr>
          <p:cNvSpPr>
            <a:spLocks noGrp="1"/>
          </p:cNvSpPr>
          <p:nvPr>
            <p:ph type="title"/>
          </p:nvPr>
        </p:nvSpPr>
        <p:spPr/>
        <p:txBody>
          <a:bodyPr/>
          <a:lstStyle/>
          <a:p>
            <a:pPr algn="ctr"/>
            <a:r>
              <a:rPr kumimoji="1" lang="ja-JP" altLang="en-US" dirty="0">
                <a:solidFill>
                  <a:srgbClr val="002060"/>
                </a:solidFill>
                <a:latin typeface="HGS創英角ﾎﾟｯﾌﾟ体" panose="040B0A00000000000000" pitchFamily="50" charset="-128"/>
                <a:ea typeface="HGS創英角ﾎﾟｯﾌﾟ体" panose="040B0A00000000000000" pitchFamily="50" charset="-128"/>
              </a:rPr>
              <a:t>比較　パート２</a:t>
            </a:r>
          </a:p>
        </p:txBody>
      </p:sp>
      <p:pic>
        <p:nvPicPr>
          <p:cNvPr id="5" name="コンテンツ プレースホルダー 4" descr="テキスト が含まれている画像&#10;&#10;非常に高い精度で生成された説明">
            <a:extLst>
              <a:ext uri="{FF2B5EF4-FFF2-40B4-BE49-F238E27FC236}">
                <a16:creationId xmlns:a16="http://schemas.microsoft.com/office/drawing/2014/main" id="{75AC628B-E3EF-4455-9D57-74E334BFEBF0}"/>
              </a:ext>
            </a:extLst>
          </p:cNvPr>
          <p:cNvPicPr>
            <a:picLocks noGrp="1" noChangeAspect="1"/>
          </p:cNvPicPr>
          <p:nvPr>
            <p:ph idx="1"/>
          </p:nvPr>
        </p:nvPicPr>
        <p:blipFill>
          <a:blip r:embed="rId2"/>
          <a:stretch>
            <a:fillRect/>
          </a:stretch>
        </p:blipFill>
        <p:spPr>
          <a:xfrm>
            <a:off x="1850065" y="1690688"/>
            <a:ext cx="9122735" cy="4901498"/>
          </a:xfrm>
        </p:spPr>
      </p:pic>
    </p:spTree>
    <p:extLst>
      <p:ext uri="{BB962C8B-B14F-4D97-AF65-F5344CB8AC3E}">
        <p14:creationId xmlns:p14="http://schemas.microsoft.com/office/powerpoint/2010/main" val="316218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675435D-5966-4682-A5F1-8C369E8F4FE3}"/>
              </a:ext>
            </a:extLst>
          </p:cNvPr>
          <p:cNvSpPr>
            <a:spLocks noGrp="1"/>
          </p:cNvSpPr>
          <p:nvPr>
            <p:ph type="title"/>
          </p:nvPr>
        </p:nvSpPr>
        <p:spPr/>
        <p:txBody>
          <a:bodyPr/>
          <a:lstStyle/>
          <a:p>
            <a:pPr algn="ctr"/>
            <a:r>
              <a:rPr kumimoji="1" lang="ja-JP" altLang="en-US" dirty="0">
                <a:solidFill>
                  <a:srgbClr val="002060"/>
                </a:solidFill>
                <a:latin typeface="HGS創英角ﾎﾟｯﾌﾟ体" panose="040B0A00000000000000" pitchFamily="50" charset="-128"/>
                <a:ea typeface="HGS創英角ﾎﾟｯﾌﾟ体" panose="040B0A00000000000000" pitchFamily="50" charset="-128"/>
              </a:rPr>
              <a:t>まとめ</a:t>
            </a:r>
          </a:p>
        </p:txBody>
      </p:sp>
      <p:sp>
        <p:nvSpPr>
          <p:cNvPr id="5" name="コンテンツ プレースホルダー 4">
            <a:extLst>
              <a:ext uri="{FF2B5EF4-FFF2-40B4-BE49-F238E27FC236}">
                <a16:creationId xmlns:a16="http://schemas.microsoft.com/office/drawing/2014/main" id="{072AED11-1663-4EC4-88C7-701FF9F25F9E}"/>
              </a:ext>
            </a:extLst>
          </p:cNvPr>
          <p:cNvSpPr>
            <a:spLocks noGrp="1"/>
          </p:cNvSpPr>
          <p:nvPr>
            <p:ph idx="1"/>
          </p:nvPr>
        </p:nvSpPr>
        <p:spPr/>
        <p:txBody>
          <a:bodyPr>
            <a:normAutofit/>
          </a:bodyPr>
          <a:lstStyle/>
          <a:p>
            <a:pPr marL="0" indent="0">
              <a:buNone/>
            </a:pPr>
            <a:r>
              <a:rPr lang="ja-JP" altLang="en-US" sz="3200" dirty="0"/>
              <a:t>私は</a:t>
            </a:r>
            <a:r>
              <a:rPr lang="ja-JP" altLang="ja-JP" sz="3200" dirty="0"/>
              <a:t>豊洲に移転すればいいと思う</a:t>
            </a:r>
            <a:r>
              <a:rPr lang="ja-JP" altLang="en-US" sz="3200" dirty="0"/>
              <a:t>。</a:t>
            </a:r>
            <a:endParaRPr lang="en-US" altLang="ja-JP" sz="3200" dirty="0"/>
          </a:p>
          <a:p>
            <a:pPr marL="0" indent="0">
              <a:buNone/>
            </a:pPr>
            <a:r>
              <a:rPr kumimoji="1" lang="ja-JP" altLang="en-US" sz="3200" dirty="0"/>
              <a:t>市場関係者は小池知事の発表に少なからず混乱しているらしい。豊洲から築地に戻れるのか、零細業者の移転費用の負担等の問題があるようだ。</a:t>
            </a:r>
            <a:endParaRPr kumimoji="1" lang="en-US" altLang="ja-JP" sz="3200" dirty="0"/>
          </a:p>
          <a:p>
            <a:pPr marL="0" indent="0">
              <a:buNone/>
            </a:pPr>
            <a:r>
              <a:rPr kumimoji="1" lang="ja-JP" altLang="en-US" sz="3200" dirty="0"/>
              <a:t>正直、移転派と存続派の両者の顔色を伺っているようにしか思えない。</a:t>
            </a:r>
            <a:endParaRPr kumimoji="1" lang="en-US" altLang="ja-JP" sz="3200" dirty="0"/>
          </a:p>
          <a:p>
            <a:pPr marL="0" indent="0">
              <a:buNone/>
            </a:pPr>
            <a:endParaRPr kumimoji="1" lang="ja-JP" altLang="en-US" sz="3200" dirty="0"/>
          </a:p>
        </p:txBody>
      </p:sp>
    </p:spTree>
    <p:extLst>
      <p:ext uri="{BB962C8B-B14F-4D97-AF65-F5344CB8AC3E}">
        <p14:creationId xmlns:p14="http://schemas.microsoft.com/office/powerpoint/2010/main" val="3534730273"/>
      </p:ext>
    </p:extLst>
  </p:cSld>
  <p:clrMapOvr>
    <a:masterClrMapping/>
  </p:clrMapOvr>
</p:sld>
</file>

<file path=ppt/theme/theme1.xml><?xml version="1.0" encoding="utf-8"?>
<a:theme xmlns:a="http://schemas.openxmlformats.org/drawingml/2006/main" name="Office テーマ">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TotalTime>
  <Words>254</Words>
  <Application>Microsoft Office PowerPoint</Application>
  <PresentationFormat>ワイド画面</PresentationFormat>
  <Paragraphs>28</Paragraphs>
  <Slides>10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HGP創英角ﾎﾟｯﾌﾟ体</vt:lpstr>
      <vt:lpstr>HGS創英角ﾎﾟｯﾌﾟ体</vt:lpstr>
      <vt:lpstr>游ゴシック</vt:lpstr>
      <vt:lpstr>游ゴシック Light</vt:lpstr>
      <vt:lpstr>Arial</vt:lpstr>
      <vt:lpstr>Calibri</vt:lpstr>
      <vt:lpstr>Calibri Light</vt:lpstr>
      <vt:lpstr>Office テーマ</vt:lpstr>
      <vt:lpstr>豊洲市場問題</vt:lpstr>
      <vt:lpstr>市場と オリンピック</vt:lpstr>
      <vt:lpstr>費用</vt:lpstr>
      <vt:lpstr>整備費推移</vt:lpstr>
      <vt:lpstr>豊洲市場の汚染地区</vt:lpstr>
      <vt:lpstr>盛り土の実態</vt:lpstr>
      <vt:lpstr>築地と豊洲　比較</vt:lpstr>
      <vt:lpstr>比較　パート２</vt:lpstr>
      <vt:lpstr>まとめ</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古森ひかり</dc:creator>
  <cp:lastModifiedBy>古森ひかり</cp:lastModifiedBy>
  <cp:revision>11</cp:revision>
  <dcterms:created xsi:type="dcterms:W3CDTF">2017-06-21T12:08:50Z</dcterms:created>
  <dcterms:modified xsi:type="dcterms:W3CDTF">2017-06-26T15:11:01Z</dcterms:modified>
</cp:coreProperties>
</file>