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sldIdLst>
    <p:sldId id="262" r:id="rId2"/>
    <p:sldId id="260" r:id="rId3"/>
    <p:sldId id="261" r:id="rId4"/>
    <p:sldId id="263" r:id="rId5"/>
    <p:sldId id="257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3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5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5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3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4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32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15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98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3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1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3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69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3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1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85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2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0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3FBCA1-BE28-4826-ABA0-7846894103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は人間にとって</a:t>
            </a:r>
            <a:br>
              <a:rPr kumimoji="1" lang="en-US" altLang="ja-JP" dirty="0"/>
            </a:br>
            <a:r>
              <a:rPr kumimoji="1" lang="ja-JP" altLang="en-US" dirty="0"/>
              <a:t>良いか悪いか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70AB58-CB09-48D9-A683-02AD436F80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7200" dirty="0"/>
              <a:t>反対</a:t>
            </a:r>
            <a:r>
              <a:rPr kumimoji="1" lang="ja-JP" altLang="en-US" sz="7200" dirty="0"/>
              <a:t>：２班の主張</a:t>
            </a:r>
          </a:p>
        </p:txBody>
      </p:sp>
    </p:spTree>
    <p:extLst>
      <p:ext uri="{BB962C8B-B14F-4D97-AF65-F5344CB8AC3E}">
        <p14:creationId xmlns:p14="http://schemas.microsoft.com/office/powerpoint/2010/main" val="190350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4F010D-C19C-41DE-99A4-5572B51D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ja-JP" alt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立論④</a:t>
            </a:r>
            <a:br>
              <a:rPr lang="en-US" altLang="ja-JP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altLang="ja-JP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AI</a:t>
            </a:r>
            <a:r>
              <a:rPr lang="ja-JP" alt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に心あるコミュニケーションは出来ない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2DFDCD-FB8F-4DA2-961C-0BC02BA49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</a:t>
            </a:r>
            <a:r>
              <a:rPr lang="en-US" altLang="ja-JP" dirty="0"/>
              <a:t>2</a:t>
            </a:r>
            <a:r>
              <a:rPr lang="ja-JP" altLang="en-US" dirty="0"/>
              <a:t>）：介護ロボット</a:t>
            </a:r>
            <a:endParaRPr lang="en-US" altLang="ja-JP" dirty="0"/>
          </a:p>
          <a:p>
            <a:r>
              <a:rPr lang="ja-JP" altLang="en-US" dirty="0"/>
              <a:t>コミュニケーションは人間同士でないと成立しない。</a:t>
            </a:r>
            <a:endParaRPr lang="en-US" altLang="ja-JP" dirty="0"/>
          </a:p>
          <a:p>
            <a:r>
              <a:rPr lang="ja-JP" altLang="en-US" dirty="0"/>
              <a:t>気持ち、感情を分かち合うことで、相手に対して、適切な考察ができる。</a:t>
            </a:r>
            <a:endParaRPr lang="en-US" altLang="ja-JP" dirty="0"/>
          </a:p>
          <a:p>
            <a:r>
              <a:rPr lang="ja-JP" altLang="en-US" dirty="0"/>
              <a:t>人間のぬくもりに落ち着きを感じる人もいる。</a:t>
            </a:r>
            <a:endParaRPr lang="en-US" altLang="ja-JP" dirty="0"/>
          </a:p>
          <a:p>
            <a:r>
              <a:rPr lang="ja-JP" altLang="en-US" dirty="0"/>
              <a:t>介護は人間の営み。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→人間の温かみは、ロボットには再現できない。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には、人間同様の感情、心情を再現することはできない。またそれらを読み取ることも難しい。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907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C1B41C-0F35-4AFF-807C-1F38152D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立論①</a:t>
            </a:r>
            <a:r>
              <a:rPr lang="en-US" altLang="ja-JP" dirty="0"/>
              <a:t>AI</a:t>
            </a:r>
            <a:r>
              <a:rPr lang="ja-JP" altLang="ja-JP" dirty="0"/>
              <a:t>の危険性</a:t>
            </a:r>
            <a:r>
              <a:rPr lang="ja-JP" altLang="en-US" dirty="0"/>
              <a:t>（汎用型）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ADF818-24BF-4189-A72A-3E1A3210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ja-JP" dirty="0"/>
              <a:t>今年</a:t>
            </a:r>
            <a:r>
              <a:rPr lang="en-US" altLang="ja-JP" dirty="0"/>
              <a:t>3</a:t>
            </a:r>
            <a:r>
              <a:rPr lang="ja-JP" altLang="ja-JP" dirty="0"/>
              <a:t>月に亡くなったイギリスの物理学者スティーブン・ホーキンス博士</a:t>
            </a:r>
            <a:r>
              <a:rPr lang="ja-JP" altLang="en-US" dirty="0"/>
              <a:t>は</a:t>
            </a:r>
            <a:r>
              <a:rPr lang="en-US" altLang="ja-JP" dirty="0"/>
              <a:t>AI</a:t>
            </a:r>
            <a:r>
              <a:rPr lang="ja-JP" altLang="ja-JP" dirty="0"/>
              <a:t>（人工知能）の危険性を指摘している。</a:t>
            </a:r>
          </a:p>
          <a:p>
            <a:pPr lvl="0"/>
            <a:r>
              <a:rPr lang="ja-JP" altLang="en-US" dirty="0"/>
              <a:t>「</a:t>
            </a:r>
            <a:r>
              <a:rPr lang="en-US" altLang="ja-JP" dirty="0"/>
              <a:t>AI</a:t>
            </a:r>
            <a:r>
              <a:rPr lang="ja-JP" altLang="ja-JP" dirty="0"/>
              <a:t>（人工知能）はやがて自立し、加速度的に自らを再設計する。その進化の早さに人間は対応できず、やがて</a:t>
            </a:r>
            <a:r>
              <a:rPr lang="en-US" altLang="ja-JP" dirty="0"/>
              <a:t>AI</a:t>
            </a:r>
            <a:r>
              <a:rPr lang="ja-JP" altLang="ja-JP" dirty="0"/>
              <a:t>（人工知能）に取って代わられる。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lvl="0" indent="0">
              <a:buNone/>
            </a:pPr>
            <a:r>
              <a:rPr lang="ja-JP" altLang="en-US" dirty="0"/>
              <a:t>例</a:t>
            </a:r>
            <a:r>
              <a:rPr lang="en-US" altLang="ja-JP" dirty="0"/>
              <a:t>1</a:t>
            </a:r>
            <a:r>
              <a:rPr lang="ja-JP" altLang="en-US" dirty="0"/>
              <a:t>）すべての能力が</a:t>
            </a:r>
            <a:r>
              <a:rPr lang="en-US" altLang="ja-JP" dirty="0"/>
              <a:t>AI</a:t>
            </a:r>
            <a:r>
              <a:rPr lang="ja-JP" altLang="en-US" dirty="0"/>
              <a:t>に劣る→人間の尊厳の危機</a:t>
            </a:r>
            <a:endParaRPr lang="en-US" altLang="ja-JP" dirty="0"/>
          </a:p>
          <a:p>
            <a:pPr marL="0" lvl="0" indent="0">
              <a:buNone/>
            </a:pPr>
            <a:r>
              <a:rPr lang="ja-JP" altLang="en-US" dirty="0"/>
              <a:t>例２）トランスヒューマニズム→倫理観の崩壊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1072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5C748F-F184-4561-A83C-E5F32709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立論①</a:t>
            </a:r>
            <a:r>
              <a:rPr lang="en-US" altLang="ja-JP" dirty="0"/>
              <a:t>AI</a:t>
            </a:r>
            <a:r>
              <a:rPr lang="ja-JP" altLang="ja-JP" dirty="0"/>
              <a:t>の危険性</a:t>
            </a:r>
            <a:r>
              <a:rPr lang="ja-JP" altLang="en-US" dirty="0"/>
              <a:t>（汎用型）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A61C24-A5DA-4767-86E5-00D0AAE2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ja-JP" b="1" dirty="0"/>
              <a:t>「</a:t>
            </a:r>
            <a:r>
              <a:rPr lang="en-US" altLang="ja-JP" b="1" dirty="0"/>
              <a:t>Tay</a:t>
            </a:r>
            <a:r>
              <a:rPr lang="ja-JP" altLang="ja-JP" b="1" dirty="0"/>
              <a:t>」による問題発言</a:t>
            </a:r>
            <a:endParaRPr lang="ja-JP" altLang="ja-JP" dirty="0"/>
          </a:p>
          <a:p>
            <a:pPr marL="0" indent="0">
              <a:buNone/>
            </a:pPr>
            <a:r>
              <a:rPr lang="ja-JP" altLang="ja-JP" dirty="0"/>
              <a:t>一般提供開始後、多数のユーザーに利用された「</a:t>
            </a:r>
            <a:r>
              <a:rPr lang="en-US" altLang="ja-JP" dirty="0"/>
              <a:t>Tay</a:t>
            </a:r>
            <a:r>
              <a:rPr lang="ja-JP" altLang="ja-JP" dirty="0"/>
              <a:t>」が、最初は「人間はクール」などの会話をしていたものの、次第に会話の内容が変貌してい</a:t>
            </a:r>
            <a:r>
              <a:rPr lang="ja-JP" altLang="en-US" dirty="0"/>
              <a:t>った。</a:t>
            </a:r>
            <a:endParaRPr lang="ja-JP" altLang="ja-JP" dirty="0"/>
          </a:p>
          <a:p>
            <a:pPr marL="0" indent="0">
              <a:buNone/>
            </a:pPr>
            <a:r>
              <a:rPr lang="ja-JP" altLang="ja-JP" dirty="0"/>
              <a:t>人種差別や性差別、陰謀論といったヘイトスピーチとも取れる、</a:t>
            </a:r>
            <a:r>
              <a:rPr lang="en-US" altLang="ja-JP" dirty="0"/>
              <a:t>19</a:t>
            </a:r>
            <a:r>
              <a:rPr lang="ja-JP" altLang="ja-JP" dirty="0"/>
              <a:t>歳女性とは思えぬ問題発言を繰り返し始めた</a:t>
            </a:r>
            <a:r>
              <a:rPr lang="ja-JP" altLang="en-US" dirty="0"/>
              <a:t>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→人間が未然に防げない</a:t>
            </a:r>
            <a:r>
              <a:rPr lang="en-US" altLang="ja-JP" dirty="0"/>
              <a:t>AI</a:t>
            </a:r>
            <a:r>
              <a:rPr lang="ja-JP" altLang="en-US" dirty="0"/>
              <a:t>による暴走はあり得る</a:t>
            </a:r>
            <a:endParaRPr lang="en-US" altLang="ja-JP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21612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53ACF4-6C52-45B2-9160-7C497B2D4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79" y="2539015"/>
            <a:ext cx="4776653" cy="3542188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altLang="ja-JP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2016</a:t>
            </a:r>
            <a:r>
              <a:rPr lang="ja-JP" altLang="ja-JP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年　</a:t>
            </a:r>
            <a:r>
              <a:rPr lang="en-US" altLang="ja-JP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Google</a:t>
            </a:r>
            <a:r>
              <a:rPr lang="ja-JP" altLang="ja-JP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の自動走行車が</a:t>
            </a:r>
            <a:r>
              <a:rPr lang="en-US" altLang="ja-JP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AI</a:t>
            </a:r>
            <a:r>
              <a:rPr lang="ja-JP" altLang="ja-JP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の過失で事故を起こした。</a:t>
            </a:r>
          </a:p>
          <a:p>
            <a:pPr algn="just">
              <a:spcAft>
                <a:spcPts val="0"/>
              </a:spcAft>
            </a:pPr>
            <a:r>
              <a:rPr lang="ja-JP" altLang="ja-JP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グーグルの自動走行車が、初めての「</a:t>
            </a:r>
            <a:r>
              <a:rPr lang="en-US" altLang="ja-JP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AI</a:t>
            </a:r>
            <a:r>
              <a:rPr lang="ja-JP" altLang="ja-JP" sz="20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の過失による」事故を起こした。道路に置かれていた土のうを避けようとしたときの判断ミスで、後ろから来たバスに接触したという。</a:t>
            </a:r>
          </a:p>
          <a:p>
            <a:pPr marL="0" indent="0" algn="ctr">
              <a:buNone/>
            </a:pPr>
            <a:endParaRPr kumimoji="1" lang="en-US" altLang="ja-JP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図 4" descr="https://wired.jp/wp-content/uploads/2016/03/20140513-GOOGLE-CARS-0003edit-582x437.jpg">
            <a:extLst>
              <a:ext uri="{FF2B5EF4-FFF2-40B4-BE49-F238E27FC236}">
                <a16:creationId xmlns:a16="http://schemas.microsoft.com/office/drawing/2014/main" id="{068C4BB5-750E-4A37-A91D-FB96B6EB7D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04" y="2626638"/>
            <a:ext cx="4664881" cy="3454565"/>
          </a:xfrm>
          <a:prstGeom prst="rect">
            <a:avLst/>
          </a:prstGeom>
          <a:noFill/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5B2B21-55E8-4E27-A703-DAB7009CFB89}"/>
              </a:ext>
            </a:extLst>
          </p:cNvPr>
          <p:cNvSpPr/>
          <p:nvPr/>
        </p:nvSpPr>
        <p:spPr>
          <a:xfrm>
            <a:off x="2467992" y="1288215"/>
            <a:ext cx="6948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anose="020B0600070205080204" pitchFamily="50" charset="-128"/>
                <a:cs typeface="+mj-cs"/>
              </a:rPr>
              <a:t>立論①</a:t>
            </a:r>
            <a:r>
              <a:rPr kumimoji="1" lang="en-US" altLang="ja-JP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anose="020B0600070205080204" pitchFamily="50" charset="-128"/>
                <a:cs typeface="+mj-cs"/>
              </a:rPr>
              <a:t>AI</a:t>
            </a:r>
            <a:r>
              <a:rPr kumimoji="1" lang="ja-JP" altLang="ja-JP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anose="020B0600070205080204" pitchFamily="50" charset="-128"/>
                <a:cs typeface="+mj-cs"/>
              </a:rPr>
              <a:t>の危険性</a:t>
            </a:r>
            <a:r>
              <a:rPr kumimoji="1" lang="ja-JP" alt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anose="020B0600070205080204" pitchFamily="50" charset="-128"/>
                <a:cs typeface="+mj-cs"/>
              </a:rPr>
              <a:t>（</a:t>
            </a:r>
            <a:r>
              <a:rPr kumimoji="1" lang="ja-JP" alt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anose="020B0600070205080204" pitchFamily="50" charset="-128"/>
              </a:rPr>
              <a:t>特化型</a:t>
            </a:r>
            <a:r>
              <a:rPr kumimoji="1" lang="ja-JP" alt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anose="020B0600070205080204" pitchFamily="50" charset="-128"/>
                <a:cs typeface="+mj-cs"/>
              </a:rPr>
              <a:t>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719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3D7C3EA-39A0-49C4-99A5-C262F1D1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23" y="1354994"/>
            <a:ext cx="9601196" cy="1303867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ja-JP" altLang="en-US" sz="3400" dirty="0"/>
              <a:t>立論②</a:t>
            </a:r>
            <a:br>
              <a:rPr lang="en-US" altLang="ja-JP" sz="3400" dirty="0"/>
            </a:br>
            <a:r>
              <a:rPr lang="ja-JP" altLang="en-US" sz="3400" dirty="0"/>
              <a:t>汎用性</a:t>
            </a:r>
            <a:r>
              <a:rPr lang="en-US" altLang="ja-JP" sz="3400" dirty="0"/>
              <a:t>AI</a:t>
            </a:r>
            <a:r>
              <a:rPr lang="ja-JP" altLang="ja-JP" sz="3400" dirty="0"/>
              <a:t>がミスを犯したときの責任の所在が曖昧である</a:t>
            </a:r>
            <a:br>
              <a:rPr lang="ja-JP" altLang="ja-JP" sz="3400" dirty="0"/>
            </a:br>
            <a:endParaRPr kumimoji="1" lang="ja-JP" altLang="en-US" sz="3400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5498026-F295-486E-9C77-B8924A6BF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dirty="0"/>
              <a:t>「不法行為責任」が認められるためには、行為者に「故意（わざと）」または「過失（不注意）」がなければいけ</a:t>
            </a:r>
            <a:r>
              <a:rPr lang="ja-JP" altLang="en-US" dirty="0"/>
              <a:t>ない</a:t>
            </a:r>
            <a:r>
              <a:rPr lang="ja-JP" altLang="ja-JP" dirty="0"/>
              <a:t>。</a:t>
            </a:r>
          </a:p>
          <a:p>
            <a:pPr marL="0" indent="0">
              <a:buNone/>
            </a:pPr>
            <a:r>
              <a:rPr lang="ja-JP" altLang="ja-JP" dirty="0"/>
              <a:t>→行為者に故意がなかった場合、自らの判断で行動する汎用型</a:t>
            </a:r>
            <a:r>
              <a:rPr lang="en-US" altLang="ja-JP" dirty="0"/>
              <a:t>AI</a:t>
            </a:r>
            <a:r>
              <a:rPr lang="ja-JP" altLang="ja-JP" dirty="0"/>
              <a:t>に「過失」</a:t>
            </a:r>
            <a:r>
              <a:rPr lang="ja-JP" altLang="en-US" dirty="0"/>
              <a:t>の基準である</a:t>
            </a:r>
            <a:r>
              <a:rPr lang="ja-JP" altLang="ja-JP" dirty="0"/>
              <a:t>「予見可能性」（危険なことが起こ</a:t>
            </a:r>
            <a:r>
              <a:rPr lang="ja-JP" altLang="en-US" dirty="0"/>
              <a:t>り</a:t>
            </a:r>
            <a:r>
              <a:rPr lang="ja-JP" altLang="ja-JP" dirty="0"/>
              <a:t>そうか）を見出すのは難しい。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59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3D7C3EA-39A0-49C4-99A5-C262F1D1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70404"/>
            <a:ext cx="9601196" cy="130386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ja-JP" altLang="en-US" dirty="0"/>
              <a:t>立論③</a:t>
            </a:r>
            <a:r>
              <a:rPr lang="en-US" altLang="ja-JP" dirty="0"/>
              <a:t>AI</a:t>
            </a:r>
            <a:r>
              <a:rPr lang="ja-JP" altLang="en-US" dirty="0"/>
              <a:t>化が進むと精神疾患が増える</a:t>
            </a:r>
            <a:br>
              <a:rPr lang="ja-JP" altLang="ja-JP" sz="3400" dirty="0"/>
            </a:br>
            <a:endParaRPr kumimoji="1" lang="ja-JP" altLang="en-US" sz="3400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5498026-F295-486E-9C77-B8924A6BF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3200" dirty="0"/>
              <a:t>1950</a:t>
            </a:r>
            <a:r>
              <a:rPr lang="ja-JP" altLang="en-US" sz="3200" dirty="0"/>
              <a:t>年代　人間がどのくらい怠け者なのかを調べる実験</a:t>
            </a: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 dirty="0"/>
              <a:t>（現在は禁止実験となっている）</a:t>
            </a:r>
          </a:p>
          <a:p>
            <a:pPr marL="0" indent="0">
              <a:buNone/>
            </a:pPr>
            <a:endParaRPr lang="en-US" altLang="ja-JP" sz="800" dirty="0"/>
          </a:p>
          <a:p>
            <a:pPr marL="0" indent="0">
              <a:buNone/>
            </a:pPr>
            <a:r>
              <a:rPr lang="ja-JP" altLang="en-US" sz="3200" dirty="0"/>
              <a:t>→ストレスフリーな環境が数日間続くと</a:t>
            </a:r>
          </a:p>
          <a:p>
            <a:pPr marL="0" indent="0">
              <a:buNone/>
            </a:pPr>
            <a:r>
              <a:rPr lang="ja-JP" altLang="en-US" sz="3200" dirty="0"/>
              <a:t>　あるはずのない幻覚を数日間経つと見るようになる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157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E145142-37BA-4C71-B322-F610B284B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◎実験の例</a:t>
            </a:r>
            <a:endParaRPr lang="en-US" altLang="ja-JP" dirty="0"/>
          </a:p>
          <a:p>
            <a:r>
              <a:rPr lang="ja-JP" altLang="en-US" dirty="0"/>
              <a:t>例</a:t>
            </a:r>
            <a:r>
              <a:rPr lang="en-US" altLang="ja-JP" dirty="0"/>
              <a:t>1</a:t>
            </a:r>
            <a:r>
              <a:rPr lang="ja-JP" altLang="en-US" dirty="0"/>
              <a:t>）ストレスフリーな環境下において、実験者が被験者に</a:t>
            </a:r>
          </a:p>
          <a:p>
            <a:pPr marL="0" indent="0">
              <a:buNone/>
            </a:pPr>
            <a:r>
              <a:rPr lang="ja-JP" altLang="en-US" dirty="0"/>
              <a:t>　　　　　電話帳を渡すと、その電話帳を貪るように読み出す</a:t>
            </a:r>
          </a:p>
          <a:p>
            <a:endParaRPr lang="ja-JP" altLang="en-US" dirty="0"/>
          </a:p>
          <a:p>
            <a:r>
              <a:rPr lang="ja-JP" altLang="en-US" dirty="0"/>
              <a:t>例</a:t>
            </a:r>
            <a:r>
              <a:rPr lang="en-US" altLang="ja-JP" dirty="0"/>
              <a:t>2</a:t>
            </a:r>
            <a:r>
              <a:rPr lang="ja-JP" altLang="en-US" dirty="0"/>
              <a:t>）それまで関心のない会社の名前と株式をラジオで</a:t>
            </a:r>
          </a:p>
          <a:p>
            <a:pPr marL="0" indent="0">
              <a:buNone/>
            </a:pPr>
            <a:r>
              <a:rPr lang="ja-JP" altLang="en-US" dirty="0"/>
              <a:t>　　　　ずっと読み上げられているのを大学生が一生懸命聞くようになる</a:t>
            </a:r>
          </a:p>
          <a:p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4505101-6271-405D-A5D0-2AC31EEB2BA3}"/>
              </a:ext>
            </a:extLst>
          </p:cNvPr>
          <p:cNvSpPr/>
          <p:nvPr/>
        </p:nvSpPr>
        <p:spPr>
          <a:xfrm>
            <a:off x="1295401" y="1479285"/>
            <a:ext cx="9520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anose="020B0600070205080204" pitchFamily="50" charset="-128"/>
                <a:cs typeface="+mj-cs"/>
              </a:rPr>
              <a:t>立論③</a:t>
            </a:r>
            <a:r>
              <a:rPr kumimoji="1" lang="en-US" altLang="ja-JP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anose="020B0600070205080204" pitchFamily="50" charset="-128"/>
                <a:cs typeface="+mj-cs"/>
              </a:rPr>
              <a:t>AI</a:t>
            </a:r>
            <a:r>
              <a:rPr kumimoji="1" lang="ja-JP" alt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anose="020B0600070205080204" pitchFamily="50" charset="-128"/>
                <a:cs typeface="+mj-cs"/>
              </a:rPr>
              <a:t>化が進むと精神疾患が増える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72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815DE3-9351-4739-9056-F48AA3EF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立論④</a:t>
            </a:r>
            <a:br>
              <a:rPr kumimoji="1" lang="en-US" altLang="ja-JP" dirty="0"/>
            </a:br>
            <a:r>
              <a:rPr kumimoji="1" lang="en-US" altLang="ja-JP" dirty="0"/>
              <a:t>AI</a:t>
            </a:r>
            <a:r>
              <a:rPr kumimoji="1" lang="ja-JP" altLang="en-US" dirty="0"/>
              <a:t>に心あるコミュニケーションは出来ない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AB6224-5F3C-4FB1-8C93-F616E3E8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98" y="2396333"/>
            <a:ext cx="10515600" cy="4351338"/>
          </a:xfrm>
        </p:spPr>
        <p:txBody>
          <a:bodyPr/>
          <a:lstStyle/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例</a:t>
            </a:r>
            <a:r>
              <a:rPr lang="en-US" altLang="ja-JP" dirty="0"/>
              <a:t>1</a:t>
            </a:r>
            <a:r>
              <a:rPr lang="ja-JP" altLang="en-US" dirty="0"/>
              <a:t>）：</a:t>
            </a:r>
            <a:r>
              <a:rPr lang="en-US" altLang="ja-JP" dirty="0"/>
              <a:t>I phone/</a:t>
            </a:r>
            <a:r>
              <a:rPr lang="en-US" altLang="ja-JP" dirty="0" err="1"/>
              <a:t>siri</a:t>
            </a:r>
            <a:r>
              <a:rPr lang="ja-JP" altLang="en-US" dirty="0"/>
              <a:t>機能</a:t>
            </a:r>
            <a:endParaRPr lang="en-US" altLang="ja-JP" dirty="0"/>
          </a:p>
          <a:p>
            <a:r>
              <a:rPr lang="ja-JP" altLang="en-US" dirty="0"/>
              <a:t>情報所得手段として、とても重宝されている機能。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しかし</a:t>
            </a:r>
            <a:r>
              <a:rPr lang="ja-JP" altLang="en-US" dirty="0" err="1"/>
              <a:t>、、、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→人間特有の人を思いやる心、言葉の温かみなどは感じられない。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697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9DFC60-C2C3-487D-B556-080DFDA8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ja-JP" alt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立論④</a:t>
            </a:r>
            <a:br>
              <a:rPr lang="en-US" altLang="ja-JP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altLang="ja-JP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AI</a:t>
            </a:r>
            <a:r>
              <a:rPr lang="ja-JP" alt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に心あるコミュニケーションは出来ない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C26BE-D7C2-47D4-BB54-74846B912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例</a:t>
            </a:r>
            <a:r>
              <a:rPr lang="en-US" altLang="ja-JP" dirty="0"/>
              <a:t>2</a:t>
            </a:r>
            <a:r>
              <a:rPr lang="ja-JP" altLang="en-US" dirty="0"/>
              <a:t>）：介護ロボット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人間の補助として利用することで、一人一人に尽くす時間が増える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→人手不足の解消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では、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人間と話すのとロボットと話すのは同じ？ぬくもりや表情は？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096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4236</TotalTime>
  <Words>507</Words>
  <Application>Microsoft Office PowerPoint</Application>
  <PresentationFormat>ワイド画面</PresentationFormat>
  <Paragraphs>55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ＭＳ Ｐ明朝</vt:lpstr>
      <vt:lpstr>游明朝</vt:lpstr>
      <vt:lpstr>Arial</vt:lpstr>
      <vt:lpstr>Garamond</vt:lpstr>
      <vt:lpstr>Times New Roman</vt:lpstr>
      <vt:lpstr>オーガニック</vt:lpstr>
      <vt:lpstr>AIは人間にとって 良いか悪いか</vt:lpstr>
      <vt:lpstr>立論①AIの危険性（汎用型）</vt:lpstr>
      <vt:lpstr>立論①AIの危険性（汎用型）</vt:lpstr>
      <vt:lpstr>PowerPoint プレゼンテーション</vt:lpstr>
      <vt:lpstr>立論② 汎用性AIがミスを犯したときの責任の所在が曖昧である </vt:lpstr>
      <vt:lpstr>立論③AI化が進むと精神疾患が増える </vt:lpstr>
      <vt:lpstr>PowerPoint プレゼンテーション</vt:lpstr>
      <vt:lpstr>立論④ AIに心あるコミュニケーションは出来ない</vt:lpstr>
      <vt:lpstr>立論④ AIに心あるコミュニケーションは出来ない</vt:lpstr>
      <vt:lpstr>立論④ AIに心あるコミュニケーションは出来ない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sanagi takeyuki</dc:creator>
  <cp:lastModifiedBy>sanagi takeyuki</cp:lastModifiedBy>
  <cp:revision>48</cp:revision>
  <dcterms:created xsi:type="dcterms:W3CDTF">2018-09-14T15:50:43Z</dcterms:created>
  <dcterms:modified xsi:type="dcterms:W3CDTF">2018-09-17T14:36:09Z</dcterms:modified>
</cp:coreProperties>
</file>