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924-E27B-49F4-A196-9A576666D506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FD08-DF9C-4F15-A216-468EFEA3D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19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924-E27B-49F4-A196-9A576666D506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FD08-DF9C-4F15-A216-468EFEA3D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06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924-E27B-49F4-A196-9A576666D506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FD08-DF9C-4F15-A216-468EFEA3D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1879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924-E27B-49F4-A196-9A576666D506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FD08-DF9C-4F15-A216-468EFEA3D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738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924-E27B-49F4-A196-9A576666D506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FD08-DF9C-4F15-A216-468EFEA3D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0160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924-E27B-49F4-A196-9A576666D506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FD08-DF9C-4F15-A216-468EFEA3D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31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924-E27B-49F4-A196-9A576666D506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FD08-DF9C-4F15-A216-468EFEA3D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76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924-E27B-49F4-A196-9A576666D506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FD08-DF9C-4F15-A216-468EFEA3D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51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924-E27B-49F4-A196-9A576666D506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FD08-DF9C-4F15-A216-468EFEA3D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89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924-E27B-49F4-A196-9A576666D506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FD08-DF9C-4F15-A216-468EFEA3D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18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924-E27B-49F4-A196-9A576666D506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FD08-DF9C-4F15-A216-468EFEA3D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4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924-E27B-49F4-A196-9A576666D506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FD08-DF9C-4F15-A216-468EFEA3D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30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924-E27B-49F4-A196-9A576666D506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FD08-DF9C-4F15-A216-468EFEA3D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50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924-E27B-49F4-A196-9A576666D506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FD08-DF9C-4F15-A216-468EFEA3D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64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924-E27B-49F4-A196-9A576666D506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FD08-DF9C-4F15-A216-468EFEA3D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50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D924-E27B-49F4-A196-9A576666D506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FD08-DF9C-4F15-A216-468EFEA3D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32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D924-E27B-49F4-A196-9A576666D506}" type="datetimeFigureOut">
              <a:rPr kumimoji="1" lang="ja-JP" altLang="en-US" smtClean="0"/>
              <a:t>2018/9/15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8AFD08-DF9C-4F15-A216-468EFEA3D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5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azu-media.com/information/20-18/" TargetMode="External"/><Relationship Id="rId2" Type="http://schemas.openxmlformats.org/officeDocument/2006/relationships/hyperlink" Target="https://gosenzoweb.com/page-93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blog.rany.jp/?eid=1252523" TargetMode="External"/><Relationship Id="rId5" Type="http://schemas.openxmlformats.org/officeDocument/2006/relationships/hyperlink" Target="http://&#20581;&#24247;&#24773;&#22577;&#12491;&#12517;&#12540;&#12473;.com/300621_dm1248-3/" TargetMode="External"/><Relationship Id="rId4" Type="http://schemas.openxmlformats.org/officeDocument/2006/relationships/hyperlink" Target="http://status-marketing.com/20180328-287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A793E9-653C-440E-B324-59D928D992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成人年齢</a:t>
            </a:r>
            <a:r>
              <a:rPr kumimoji="1" lang="en-US" altLang="ja-JP" dirty="0"/>
              <a:t>18</a:t>
            </a:r>
            <a:r>
              <a:rPr kumimoji="1" lang="ja-JP" altLang="en-US" dirty="0"/>
              <a:t>歳</a:t>
            </a:r>
            <a:br>
              <a:rPr kumimoji="1" lang="en-US" altLang="ja-JP" dirty="0"/>
            </a:br>
            <a:r>
              <a:rPr kumimoji="1" lang="ja-JP" altLang="en-US" dirty="0"/>
              <a:t>賛成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1CB3A5D-F095-49F7-A233-6026CD5426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1</a:t>
            </a:r>
            <a:r>
              <a:rPr kumimoji="1" lang="ja-JP" altLang="en-US" dirty="0"/>
              <a:t>班</a:t>
            </a:r>
            <a:endParaRPr kumimoji="1" lang="en-US" altLang="ja-JP" dirty="0"/>
          </a:p>
          <a:p>
            <a:r>
              <a:rPr kumimoji="1" lang="ja-JP" altLang="en-US" dirty="0"/>
              <a:t>古森　橋本　近藤　前澤</a:t>
            </a:r>
          </a:p>
        </p:txBody>
      </p:sp>
    </p:spTree>
    <p:extLst>
      <p:ext uri="{BB962C8B-B14F-4D97-AF65-F5344CB8AC3E}">
        <p14:creationId xmlns:p14="http://schemas.microsoft.com/office/powerpoint/2010/main" val="4264933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07067" y="685802"/>
            <a:ext cx="7766936" cy="1024466"/>
          </a:xfrm>
        </p:spPr>
        <p:txBody>
          <a:bodyPr/>
          <a:lstStyle/>
          <a:p>
            <a:pPr algn="l"/>
            <a:r>
              <a:rPr kumimoji="1" lang="ja-JP" altLang="en-US" dirty="0"/>
              <a:t>参考資料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07067" y="1710269"/>
            <a:ext cx="7766936" cy="4461930"/>
          </a:xfrm>
        </p:spPr>
        <p:txBody>
          <a:bodyPr>
            <a:normAutofit/>
          </a:bodyPr>
          <a:lstStyle/>
          <a:p>
            <a:pPr algn="l"/>
            <a:r>
              <a:rPr lang="ja-JP" altLang="en-US" b="1" dirty="0"/>
              <a:t>成年年齢引下げ等の主要論点ごとの主な意見</a:t>
            </a:r>
            <a:endParaRPr lang="ja-JP" altLang="ja-JP" dirty="0"/>
          </a:p>
          <a:p>
            <a:pPr algn="l"/>
            <a:r>
              <a:rPr lang="en-US" altLang="ja-JP" u="sng" dirty="0">
                <a:hlinkClick r:id="rId2"/>
              </a:rPr>
              <a:t>https://gosenzoweb.com/page-934</a:t>
            </a:r>
            <a:endParaRPr lang="en-US" altLang="ja-JP" u="sng" dirty="0"/>
          </a:p>
          <a:p>
            <a:pPr algn="l"/>
            <a:r>
              <a:rPr lang="en-US" altLang="ja-JP" b="1" dirty="0"/>
              <a:t>【20</a:t>
            </a:r>
            <a:r>
              <a:rPr lang="ja-JP" altLang="en-US" b="1" dirty="0"/>
              <a:t>歳⇒</a:t>
            </a:r>
            <a:r>
              <a:rPr lang="en-US" altLang="ja-JP" b="1" dirty="0"/>
              <a:t>18</a:t>
            </a:r>
            <a:r>
              <a:rPr lang="ja-JP" altLang="en-US" b="1" dirty="0"/>
              <a:t>歳</a:t>
            </a:r>
            <a:r>
              <a:rPr lang="en-US" altLang="ja-JP" b="1" dirty="0"/>
              <a:t>】</a:t>
            </a:r>
            <a:r>
              <a:rPr lang="ja-JP" altLang="en-US" b="1" dirty="0"/>
              <a:t>成人年齢引き下げによって変わる６つの重要な問題 </a:t>
            </a:r>
            <a:endParaRPr lang="en-US" altLang="ja-JP" u="sng" dirty="0"/>
          </a:p>
          <a:p>
            <a:pPr algn="l"/>
            <a:r>
              <a:rPr lang="en-US" altLang="ja-JP" u="sng" dirty="0">
                <a:hlinkClick r:id="rId3"/>
              </a:rPr>
              <a:t>https://bazu-media.com/information/20-18/</a:t>
            </a:r>
            <a:endParaRPr lang="en-US" altLang="ja-JP" u="sng" dirty="0"/>
          </a:p>
          <a:p>
            <a:pPr algn="l"/>
            <a:r>
              <a:rPr lang="ja-JP" altLang="en-US" b="1" dirty="0"/>
              <a:t>成人式参加率は？平成</a:t>
            </a:r>
            <a:r>
              <a:rPr lang="en-US" altLang="ja-JP" b="1" dirty="0"/>
              <a:t>30</a:t>
            </a:r>
            <a:r>
              <a:rPr lang="ja-JP" altLang="en-US" b="1" dirty="0"/>
              <a:t>年成人式参加率全国平均推定値</a:t>
            </a:r>
            <a:endParaRPr lang="en-US" altLang="ja-JP" b="1" dirty="0"/>
          </a:p>
          <a:p>
            <a:pPr algn="l"/>
            <a:r>
              <a:rPr lang="en-US" altLang="ja-JP" u="sng" dirty="0">
                <a:hlinkClick r:id="rId4"/>
              </a:rPr>
              <a:t>http://status-marketing.com/20180328-2876.html</a:t>
            </a:r>
            <a:endParaRPr lang="en-US" altLang="ja-JP" b="1" dirty="0"/>
          </a:p>
          <a:p>
            <a:pPr algn="l"/>
            <a:r>
              <a:rPr lang="ja-JP" altLang="en-US" dirty="0"/>
              <a:t>高校生向け消費者教育</a:t>
            </a:r>
            <a:endParaRPr lang="en-US" altLang="ja-JP" dirty="0"/>
          </a:p>
          <a:p>
            <a:pPr algn="l"/>
            <a:r>
              <a:rPr lang="en-US" altLang="ja-JP" u="sng" dirty="0">
                <a:hlinkClick r:id="rId5"/>
              </a:rPr>
              <a:t>http://健康情報ニュース.com/300621_dm1248-3/</a:t>
            </a:r>
            <a:endParaRPr lang="en-US" altLang="ja-JP" u="sng" dirty="0"/>
          </a:p>
          <a:p>
            <a:pPr algn="l"/>
            <a:r>
              <a:rPr lang="ja-JP" altLang="ja-JP" dirty="0"/>
              <a:t>性同一性障害特例法による性別の取扱いの変更調査</a:t>
            </a:r>
            <a:r>
              <a:rPr lang="en-US" altLang="ja-JP" dirty="0"/>
              <a:t>2017</a:t>
            </a:r>
            <a:r>
              <a:rPr lang="ja-JP" altLang="ja-JP" dirty="0"/>
              <a:t>年版</a:t>
            </a:r>
          </a:p>
          <a:p>
            <a:pPr algn="l"/>
            <a:r>
              <a:rPr lang="en-US" altLang="ja-JP" u="sng" dirty="0">
                <a:hlinkClick r:id="rId6"/>
              </a:rPr>
              <a:t>http://blog.rany.jp/?eid=1252523</a:t>
            </a:r>
            <a:endParaRPr lang="ja-JP" altLang="ja-JP" dirty="0"/>
          </a:p>
          <a:p>
            <a:pPr algn="l"/>
            <a:endParaRPr lang="ja-JP" altLang="ja-JP" dirty="0"/>
          </a:p>
          <a:p>
            <a:pPr algn="l"/>
            <a:endParaRPr lang="ja-JP" altLang="ja-JP" dirty="0"/>
          </a:p>
          <a:p>
            <a:pPr algn="l"/>
            <a:endParaRPr lang="ja-JP" altLang="ja-JP" dirty="0"/>
          </a:p>
          <a:p>
            <a:pPr algn="l"/>
            <a:endParaRPr lang="ja-JP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4173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5F4966-D74E-4F7B-AAC2-5B26D7F1A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背景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595AB9-2A69-470C-968B-67E7D91F5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dirty="0"/>
              <a:t>改正民法が今年</a:t>
            </a:r>
            <a:r>
              <a:rPr lang="en-US" altLang="ja-JP" dirty="0"/>
              <a:t>6</a:t>
            </a:r>
            <a:r>
              <a:rPr lang="ja-JP" altLang="ja-JP" dirty="0"/>
              <a:t>月</a:t>
            </a:r>
            <a:r>
              <a:rPr lang="en-US" altLang="ja-JP" dirty="0"/>
              <a:t>13</a:t>
            </a:r>
            <a:r>
              <a:rPr lang="ja-JP" altLang="ja-JP" dirty="0"/>
              <a:t>日参院本会議で可決</a:t>
            </a:r>
          </a:p>
          <a:p>
            <a:r>
              <a:rPr lang="ja-JP" altLang="ja-JP" dirty="0"/>
              <a:t>改正点</a:t>
            </a:r>
          </a:p>
          <a:p>
            <a:pPr marL="0" indent="0">
              <a:buNone/>
            </a:pPr>
            <a:r>
              <a:rPr lang="ja-JP" altLang="ja-JP" dirty="0"/>
              <a:t>有効期限</a:t>
            </a:r>
            <a:r>
              <a:rPr lang="en-US" altLang="ja-JP" dirty="0"/>
              <a:t>10</a:t>
            </a:r>
            <a:r>
              <a:rPr lang="ja-JP" altLang="ja-JP" dirty="0"/>
              <a:t>年のパスポート取得、性別変更の申し立て、結婚年齢男女とも</a:t>
            </a:r>
            <a:r>
              <a:rPr lang="en-US" altLang="ja-JP" dirty="0"/>
              <a:t>18</a:t>
            </a:r>
            <a:r>
              <a:rPr lang="ja-JP" altLang="ja-JP" dirty="0"/>
              <a:t>歳、ローンを組める、民事訴訟を起こせる</a:t>
            </a:r>
          </a:p>
          <a:p>
            <a:r>
              <a:rPr lang="ja-JP" altLang="ja-JP" dirty="0"/>
              <a:t>現行通り</a:t>
            </a:r>
          </a:p>
          <a:p>
            <a:pPr marL="0" indent="0">
              <a:buNone/>
            </a:pPr>
            <a:r>
              <a:rPr lang="ja-JP" altLang="ja-JP" dirty="0"/>
              <a:t>飲酒、喫煙、ギャンブル</a:t>
            </a:r>
            <a:r>
              <a:rPr lang="en-US" altLang="ja-JP" dirty="0"/>
              <a:t>(</a:t>
            </a:r>
            <a:r>
              <a:rPr lang="ja-JP" altLang="ja-JP" dirty="0"/>
              <a:t>競馬・オートレース・競輪など</a:t>
            </a:r>
            <a:r>
              <a:rPr lang="en-US" altLang="ja-JP" dirty="0"/>
              <a:t>)20</a:t>
            </a:r>
            <a:r>
              <a:rPr lang="ja-JP" altLang="ja-JP" dirty="0"/>
              <a:t>歳未満禁止</a:t>
            </a:r>
          </a:p>
          <a:p>
            <a:r>
              <a:rPr lang="ja-JP" altLang="ja-JP" dirty="0"/>
              <a:t>検討中</a:t>
            </a:r>
          </a:p>
          <a:p>
            <a:pPr marL="0" indent="0">
              <a:buNone/>
            </a:pPr>
            <a:r>
              <a:rPr lang="ja-JP" altLang="ja-JP" dirty="0"/>
              <a:t>養育の対象、少年法</a:t>
            </a:r>
          </a:p>
          <a:p>
            <a:r>
              <a:rPr lang="ja-JP" altLang="ja-JP" dirty="0"/>
              <a:t>※</a:t>
            </a:r>
            <a:r>
              <a:rPr lang="en-US" altLang="ja-JP" dirty="0"/>
              <a:t>2016</a:t>
            </a:r>
            <a:r>
              <a:rPr lang="ja-JP" altLang="ja-JP" dirty="0"/>
              <a:t>年</a:t>
            </a:r>
            <a:r>
              <a:rPr lang="en-US" altLang="ja-JP" dirty="0"/>
              <a:t>6</a:t>
            </a:r>
            <a:r>
              <a:rPr lang="ja-JP" altLang="ja-JP" dirty="0"/>
              <a:t>月には改正公職選挙法が施行され、選挙権年齢が</a:t>
            </a:r>
            <a:r>
              <a:rPr lang="en-US" altLang="ja-JP" dirty="0"/>
              <a:t>20</a:t>
            </a:r>
            <a:r>
              <a:rPr lang="ja-JP" altLang="ja-JP" dirty="0"/>
              <a:t>歳から</a:t>
            </a:r>
            <a:r>
              <a:rPr lang="en-US" altLang="ja-JP" dirty="0"/>
              <a:t>18</a:t>
            </a:r>
            <a:r>
              <a:rPr lang="ja-JP" altLang="ja-JP" dirty="0"/>
              <a:t>歳に引き下げられている。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7025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便利になること　　　婚姻男女</a:t>
            </a:r>
            <a:r>
              <a:rPr kumimoji="1" lang="en-US" altLang="ja-JP" dirty="0"/>
              <a:t>18</a:t>
            </a:r>
            <a:r>
              <a:rPr kumimoji="1" lang="ja-JP" altLang="en-US" dirty="0"/>
              <a:t>歳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/>
              <a:t>10</a:t>
            </a:r>
            <a:r>
              <a:rPr kumimoji="1" lang="ja-JP" altLang="en-US" sz="4000" dirty="0"/>
              <a:t>年パスポート</a:t>
            </a:r>
            <a:endParaRPr kumimoji="1" lang="en-US" altLang="ja-JP" sz="4000" dirty="0"/>
          </a:p>
          <a:p>
            <a:pPr marL="0" indent="0">
              <a:buNone/>
            </a:pPr>
            <a:r>
              <a:rPr kumimoji="1" lang="ja-JP" altLang="en-US" sz="4000" dirty="0"/>
              <a:t>　取得</a:t>
            </a:r>
            <a:endParaRPr kumimoji="1" lang="en-US" altLang="ja-JP" sz="4000" dirty="0"/>
          </a:p>
          <a:p>
            <a:r>
              <a:rPr lang="ja-JP" altLang="en-US" sz="4000" dirty="0"/>
              <a:t>ローン組める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　こと</a:t>
            </a:r>
            <a:endParaRPr kumimoji="1" lang="ja-JP" altLang="en-US" sz="400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ja-JP" altLang="ja-JP" sz="3600" dirty="0"/>
              <a:t>男女差別</a:t>
            </a:r>
            <a:r>
              <a:rPr lang="ja-JP" altLang="en-US" sz="3600" dirty="0"/>
              <a:t>の解消</a:t>
            </a:r>
            <a:endParaRPr lang="en-US" altLang="ja-JP" sz="3600" dirty="0"/>
          </a:p>
          <a:p>
            <a:r>
              <a:rPr lang="ja-JP" altLang="en-US" sz="3600" dirty="0"/>
              <a:t>１</a:t>
            </a:r>
            <a:r>
              <a:rPr lang="en-US" altLang="ja-JP" sz="3600" dirty="0"/>
              <a:t>8</a:t>
            </a:r>
            <a:r>
              <a:rPr lang="ja-JP" altLang="ja-JP" sz="3600" dirty="0"/>
              <a:t>歳と</a:t>
            </a:r>
            <a:r>
              <a:rPr lang="en-US" altLang="ja-JP" sz="3600" dirty="0"/>
              <a:t>16</a:t>
            </a:r>
            <a:r>
              <a:rPr lang="ja-JP" altLang="ja-JP" sz="3600" dirty="0"/>
              <a:t>歳とでは責任能力にも差があ</a:t>
            </a:r>
            <a:r>
              <a:rPr lang="ja-JP" altLang="en-US" sz="3600" dirty="0"/>
              <a:t>る</a:t>
            </a:r>
            <a:endParaRPr lang="en-US" altLang="ja-JP" sz="3600" dirty="0"/>
          </a:p>
          <a:p>
            <a:r>
              <a:rPr lang="ja-JP" altLang="ja-JP" sz="3600" dirty="0"/>
              <a:t>よってこの変更は合理的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72469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07067" y="2358887"/>
            <a:ext cx="7173107" cy="609600"/>
          </a:xfrm>
        </p:spPr>
        <p:txBody>
          <a:bodyPr>
            <a:normAutofit fontScale="90000"/>
          </a:bodyPr>
          <a:lstStyle/>
          <a:p>
            <a:r>
              <a:rPr lang="ja-JP" altLang="ja-JP" dirty="0"/>
              <a:t>酒、たばこ、ギャンブル</a:t>
            </a:r>
            <a:br>
              <a:rPr lang="ja-JP" altLang="ja-JP" dirty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07067" y="2358887"/>
            <a:ext cx="7766936" cy="278884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400" dirty="0"/>
              <a:t>健康被害</a:t>
            </a:r>
            <a:endParaRPr kumimoji="1" lang="en-US" altLang="ja-JP" sz="4400" b="1" dirty="0"/>
          </a:p>
          <a:p>
            <a:pPr algn="l"/>
            <a:r>
              <a:rPr lang="ja-JP" altLang="en-US" sz="4400" dirty="0"/>
              <a:t>危険性</a:t>
            </a:r>
            <a:endParaRPr lang="en-US" altLang="ja-JP" sz="4400" dirty="0"/>
          </a:p>
          <a:p>
            <a:pPr algn="l"/>
            <a:r>
              <a:rPr lang="ja-JP" altLang="en-US" sz="4400" dirty="0"/>
              <a:t>⇒現行通りは合理的</a:t>
            </a:r>
            <a:endParaRPr lang="en-US" altLang="ja-JP" sz="4400" dirty="0"/>
          </a:p>
          <a:p>
            <a:pPr algn="l"/>
            <a:endParaRPr lang="en-US" altLang="ja-JP" sz="44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4602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07067" y="940904"/>
            <a:ext cx="7766936" cy="923323"/>
          </a:xfrm>
        </p:spPr>
        <p:txBody>
          <a:bodyPr/>
          <a:lstStyle/>
          <a:p>
            <a:pPr algn="l"/>
            <a:r>
              <a:rPr kumimoji="1" lang="ja-JP" altLang="en-US" dirty="0"/>
              <a:t>少年法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07067" y="1749287"/>
            <a:ext cx="7766936" cy="3445565"/>
          </a:xfrm>
        </p:spPr>
        <p:txBody>
          <a:bodyPr/>
          <a:lstStyle/>
          <a:p>
            <a:pPr algn="l"/>
            <a:r>
              <a:rPr lang="ja-JP" altLang="ja-JP" sz="2400" dirty="0"/>
              <a:t>未成年</a:t>
            </a:r>
            <a:r>
              <a:rPr lang="ja-JP" altLang="en-US" sz="2400" dirty="0"/>
              <a:t>者</a:t>
            </a:r>
            <a:r>
              <a:rPr lang="ja-JP" altLang="ja-JP" sz="2400" dirty="0"/>
              <a:t>が刑法犯罪を起こしても実名報道をされ</a:t>
            </a:r>
            <a:r>
              <a:rPr lang="ja-JP" altLang="en-US" sz="2400" dirty="0"/>
              <a:t>る</a:t>
            </a:r>
            <a:endParaRPr lang="en-US" altLang="ja-JP" sz="2400" dirty="0"/>
          </a:p>
          <a:p>
            <a:pPr algn="l"/>
            <a:r>
              <a:rPr lang="ja-JP" altLang="ja-JP" sz="2400" dirty="0"/>
              <a:t>ことはなく</a:t>
            </a:r>
            <a:endParaRPr lang="en-US" altLang="ja-JP" sz="2400" dirty="0"/>
          </a:p>
          <a:p>
            <a:pPr algn="l"/>
            <a:r>
              <a:rPr lang="ja-JP" altLang="ja-JP" sz="2400" dirty="0"/>
              <a:t>通常の刑事事件とは異なる独自の処分がなされる</a:t>
            </a:r>
            <a:endParaRPr lang="en-US" altLang="ja-JP" sz="2400" dirty="0"/>
          </a:p>
          <a:p>
            <a:pPr algn="l"/>
            <a:endParaRPr lang="en-US" altLang="ja-JP" sz="2400" dirty="0"/>
          </a:p>
          <a:p>
            <a:pPr algn="l"/>
            <a:r>
              <a:rPr lang="ja-JP" altLang="ja-JP" sz="2400" dirty="0"/>
              <a:t>成人年齢を</a:t>
            </a:r>
            <a:r>
              <a:rPr lang="en-US" altLang="ja-JP" sz="2400" dirty="0"/>
              <a:t>18</a:t>
            </a:r>
            <a:r>
              <a:rPr lang="ja-JP" altLang="ja-JP" sz="2400" dirty="0"/>
              <a:t>歳にまで引き下げれば、少年法の改正にもつながり</a:t>
            </a:r>
            <a:r>
              <a:rPr lang="en-US" altLang="ja-JP" sz="2400" dirty="0"/>
              <a:t>20</a:t>
            </a:r>
            <a:r>
              <a:rPr lang="ja-JP" altLang="ja-JP" sz="2400" dirty="0"/>
              <a:t>歳未満の人にも刑法の規定通りに処罰することが可能に</a:t>
            </a:r>
            <a:endParaRPr lang="en-US" altLang="ja-JP" sz="2400" dirty="0"/>
          </a:p>
          <a:p>
            <a:pPr algn="l"/>
            <a:endParaRPr lang="en-US" altLang="ja-JP" sz="24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0517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ja-JP" b="1" dirty="0"/>
              <a:t>若年者が早期に社会の一人前の構成員になるという</a:t>
            </a:r>
            <a:br>
              <a:rPr lang="en-US" altLang="ja-JP" b="1" dirty="0"/>
            </a:br>
            <a:r>
              <a:rPr lang="ja-JP" altLang="ja-JP" b="1" dirty="0"/>
              <a:t>意識付けが可能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9605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731520"/>
            <a:ext cx="8599714" cy="109727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/>
              <a:t>成人式必要性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582693"/>
              </p:ext>
            </p:extLst>
          </p:nvPr>
        </p:nvGraphicFramePr>
        <p:xfrm>
          <a:off x="2455817" y="1828799"/>
          <a:ext cx="7210697" cy="4348164"/>
        </p:xfrm>
        <a:graphic>
          <a:graphicData uri="http://schemas.openxmlformats.org/drawingml/2006/table">
            <a:tbl>
              <a:tblPr/>
              <a:tblGrid>
                <a:gridCol w="1778639">
                  <a:extLst>
                    <a:ext uri="{9D8B030D-6E8A-4147-A177-3AD203B41FA5}">
                      <a16:colId xmlns:a16="http://schemas.microsoft.com/office/drawing/2014/main" val="907089313"/>
                    </a:ext>
                  </a:extLst>
                </a:gridCol>
                <a:gridCol w="1778639">
                  <a:extLst>
                    <a:ext uri="{9D8B030D-6E8A-4147-A177-3AD203B41FA5}">
                      <a16:colId xmlns:a16="http://schemas.microsoft.com/office/drawing/2014/main" val="529491549"/>
                    </a:ext>
                  </a:extLst>
                </a:gridCol>
                <a:gridCol w="1874780">
                  <a:extLst>
                    <a:ext uri="{9D8B030D-6E8A-4147-A177-3AD203B41FA5}">
                      <a16:colId xmlns:a16="http://schemas.microsoft.com/office/drawing/2014/main" val="3416335628"/>
                    </a:ext>
                  </a:extLst>
                </a:gridCol>
                <a:gridCol w="1778639">
                  <a:extLst>
                    <a:ext uri="{9D8B030D-6E8A-4147-A177-3AD203B41FA5}">
                      <a16:colId xmlns:a16="http://schemas.microsoft.com/office/drawing/2014/main" val="4031899498"/>
                    </a:ext>
                  </a:extLst>
                </a:gridCol>
              </a:tblGrid>
              <a:tr h="233743">
                <a:tc gridSpan="2">
                  <a:txBody>
                    <a:bodyPr/>
                    <a:lstStyle/>
                    <a:p>
                      <a:r>
                        <a:rPr lang="zh-CN" altLang="en-US" sz="1100" b="1"/>
                        <a:t>平成</a:t>
                      </a:r>
                      <a:r>
                        <a:rPr lang="en-US" altLang="zh-CN" sz="1100" b="1"/>
                        <a:t>30</a:t>
                      </a:r>
                      <a:r>
                        <a:rPr lang="zh-CN" altLang="en-US" sz="1100" b="1"/>
                        <a:t>年成人式参加率</a:t>
                      </a:r>
                      <a:endParaRPr lang="zh-CN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100" b="1"/>
                        <a:t> 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100" b="1"/>
                        <a:t> 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181910"/>
                  </a:ext>
                </a:extLst>
              </a:tr>
              <a:tr h="405215">
                <a:tc>
                  <a:txBody>
                    <a:bodyPr/>
                    <a:lstStyle/>
                    <a:p>
                      <a:r>
                        <a:rPr lang="ja-JP" altLang="en-US" sz="1100" b="1"/>
                        <a:t> 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b="1"/>
                        <a:t>成人式参加率（</a:t>
                      </a:r>
                      <a:r>
                        <a:rPr lang="en-US" altLang="zh-CN" sz="1100" b="1"/>
                        <a:t>%</a:t>
                      </a:r>
                      <a:r>
                        <a:rPr lang="zh-CN" altLang="en-US" sz="1100" b="1"/>
                        <a:t>）</a:t>
                      </a:r>
                      <a:endParaRPr lang="zh-CN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b="1"/>
                        <a:t>成人式参加人数（人）</a:t>
                      </a:r>
                      <a:endParaRPr lang="zh-CN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b="1"/>
                        <a:t>成人人数（人）</a:t>
                      </a:r>
                      <a:endParaRPr lang="zh-CN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206368"/>
                  </a:ext>
                </a:extLst>
              </a:tr>
              <a:tr h="405215">
                <a:tc>
                  <a:txBody>
                    <a:bodyPr/>
                    <a:lstStyle/>
                    <a:p>
                      <a:r>
                        <a:rPr lang="ja-JP" altLang="en-US" sz="1100" b="1"/>
                        <a:t>北海道富良野市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72.0%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167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232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0716010"/>
                  </a:ext>
                </a:extLst>
              </a:tr>
              <a:tr h="405215">
                <a:tc>
                  <a:txBody>
                    <a:bodyPr/>
                    <a:lstStyle/>
                    <a:p>
                      <a:r>
                        <a:rPr lang="zh-TW" altLang="en-US" sz="1100" b="1"/>
                        <a:t>東京都調布市</a:t>
                      </a:r>
                      <a:endParaRPr lang="zh-TW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54.3%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1,289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2,373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008750"/>
                  </a:ext>
                </a:extLst>
              </a:tr>
              <a:tr h="405215">
                <a:tc>
                  <a:txBody>
                    <a:bodyPr/>
                    <a:lstStyle/>
                    <a:p>
                      <a:r>
                        <a:rPr lang="zh-TW" altLang="en-US" sz="1100" b="1"/>
                        <a:t>東京都多摩市</a:t>
                      </a:r>
                      <a:endParaRPr lang="zh-TW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56.8%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821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1,445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2505631"/>
                  </a:ext>
                </a:extLst>
              </a:tr>
              <a:tr h="405215">
                <a:tc>
                  <a:txBody>
                    <a:bodyPr/>
                    <a:lstStyle/>
                    <a:p>
                      <a:r>
                        <a:rPr lang="zh-TW" altLang="en-US" sz="1100" b="1"/>
                        <a:t>千葉県市川市</a:t>
                      </a:r>
                      <a:endParaRPr lang="zh-TW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53.5%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2,434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4,550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41429"/>
                  </a:ext>
                </a:extLst>
              </a:tr>
              <a:tr h="405215">
                <a:tc>
                  <a:txBody>
                    <a:bodyPr/>
                    <a:lstStyle/>
                    <a:p>
                      <a:r>
                        <a:rPr lang="ja-JP" altLang="en-US" sz="1100" b="1"/>
                        <a:t>埼玉県さいたま市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/>
                        <a:t>76.0%</a:t>
                      </a:r>
                      <a:endParaRPr lang="ja-JP" altLang="en-US" sz="1100" dirty="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10,063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13,240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017967"/>
                  </a:ext>
                </a:extLst>
              </a:tr>
              <a:tr h="405215">
                <a:tc>
                  <a:txBody>
                    <a:bodyPr/>
                    <a:lstStyle/>
                    <a:p>
                      <a:r>
                        <a:rPr lang="ja-JP" altLang="en-US" sz="1100" b="1"/>
                        <a:t>京都府京都市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50.5%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7,545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14,944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535442"/>
                  </a:ext>
                </a:extLst>
              </a:tr>
              <a:tr h="233743">
                <a:tc>
                  <a:txBody>
                    <a:bodyPr/>
                    <a:lstStyle/>
                    <a:p>
                      <a:r>
                        <a:rPr lang="ja-JP" altLang="en-US" sz="1100" b="1"/>
                        <a:t>大阪府堺市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68.6%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5,689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8,288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45330"/>
                  </a:ext>
                </a:extLst>
              </a:tr>
              <a:tr h="405215">
                <a:tc>
                  <a:txBody>
                    <a:bodyPr/>
                    <a:lstStyle/>
                    <a:p>
                      <a:r>
                        <a:rPr lang="zh-TW" altLang="en-US" sz="1100" b="1"/>
                        <a:t>広島県倉敷市</a:t>
                      </a:r>
                      <a:endParaRPr lang="zh-TW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61.2%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3,169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5,182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983323"/>
                  </a:ext>
                </a:extLst>
              </a:tr>
              <a:tr h="405215">
                <a:tc>
                  <a:txBody>
                    <a:bodyPr/>
                    <a:lstStyle/>
                    <a:p>
                      <a:r>
                        <a:rPr lang="zh-TW" altLang="en-US" sz="1100" b="1"/>
                        <a:t>愛媛県松山市</a:t>
                      </a:r>
                      <a:endParaRPr lang="zh-TW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73.2%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3,705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5,059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08163"/>
                  </a:ext>
                </a:extLst>
              </a:tr>
              <a:tr h="233743">
                <a:tc>
                  <a:txBody>
                    <a:bodyPr/>
                    <a:lstStyle/>
                    <a:p>
                      <a:r>
                        <a:rPr lang="ja-JP" altLang="en-US" sz="1100" b="1"/>
                        <a:t>合計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63.1%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/>
                        <a:t>34,882</a:t>
                      </a:r>
                      <a:endParaRPr lang="ja-JP" altLang="en-US" sz="110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/>
                        <a:t>55,313</a:t>
                      </a:r>
                      <a:endParaRPr lang="ja-JP" altLang="en-US" sz="1100" dirty="0"/>
                    </a:p>
                  </a:txBody>
                  <a:tcPr marL="58018" marR="58018" marT="29009" marB="290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731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121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消費者保護</a:t>
            </a:r>
            <a:r>
              <a:rPr kumimoji="1" lang="en-US" altLang="ja-JP" sz="2400" dirty="0"/>
              <a:t>【</a:t>
            </a:r>
            <a:r>
              <a:rPr lang="en-US" altLang="ja-JP" sz="2400" dirty="0"/>
              <a:t>18</a:t>
            </a:r>
            <a:r>
              <a:rPr lang="ja-JP" altLang="ja-JP" sz="2400" dirty="0"/>
              <a:t>歳から親の同意なしに高額契約できる</a:t>
            </a:r>
            <a:r>
              <a:rPr lang="en-US" altLang="ja-JP" sz="2400" dirty="0"/>
              <a:t>】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改正民法の施行により、成人年齢が</a:t>
            </a:r>
            <a:r>
              <a:rPr lang="en-US" altLang="ja-JP" dirty="0"/>
              <a:t>18</a:t>
            </a:r>
            <a:r>
              <a:rPr lang="ja-JP" altLang="en-US" dirty="0"/>
              <a:t>歳へ引き下げられることを踏まえ、消費者庁は</a:t>
            </a:r>
            <a:r>
              <a:rPr lang="en-US" altLang="ja-JP" dirty="0"/>
              <a:t>20</a:t>
            </a:r>
            <a:r>
              <a:rPr lang="ja-JP" altLang="en-US" dirty="0"/>
              <a:t>日、高校生向けの消費者教育教材「社会への扉」の活用事例集を公表した。</a:t>
            </a:r>
            <a:r>
              <a:rPr lang="en-US" altLang="ja-JP" dirty="0"/>
              <a:t>2020</a:t>
            </a:r>
            <a:r>
              <a:rPr lang="ja-JP" altLang="en-US" dirty="0"/>
              <a:t>年度までに、全都道府県の全ての高校で「社会への扉」を活用した授業の実施を目指す。</a:t>
            </a:r>
          </a:p>
          <a:p>
            <a:r>
              <a:rPr lang="ja-JP" altLang="en-US" dirty="0"/>
              <a:t>　成人年齢が</a:t>
            </a:r>
            <a:r>
              <a:rPr lang="en-US" altLang="ja-JP" dirty="0"/>
              <a:t>18</a:t>
            </a:r>
            <a:r>
              <a:rPr lang="ja-JP" altLang="en-US" dirty="0"/>
              <a:t>歳へ引き下げられると、</a:t>
            </a:r>
            <a:r>
              <a:rPr lang="en-US" altLang="ja-JP" dirty="0"/>
              <a:t>18</a:t>
            </a:r>
            <a:r>
              <a:rPr lang="ja-JP" altLang="en-US" dirty="0"/>
              <a:t>・</a:t>
            </a:r>
            <a:r>
              <a:rPr lang="en-US" altLang="ja-JP" dirty="0"/>
              <a:t>19</a:t>
            </a:r>
            <a:r>
              <a:rPr lang="ja-JP" altLang="en-US" dirty="0"/>
              <a:t>歳でも保護者の同意なく、さまざまな契約を締結することが可能となる。社会経験が乏しいこの層を悪質業者が狙うと予想されることから、高校での消費者教育を拡充させる考えだ。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1765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性同一性障害特例法</a:t>
            </a:r>
            <a:br>
              <a:rPr lang="ja-JP" altLang="ja-JP" dirty="0"/>
            </a:b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5816" y="927464"/>
            <a:ext cx="8481653" cy="581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555255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495</Words>
  <Application>Microsoft Office PowerPoint</Application>
  <PresentationFormat>ワイド画面</PresentationFormat>
  <Paragraphs>97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Arial</vt:lpstr>
      <vt:lpstr>Trebuchet MS</vt:lpstr>
      <vt:lpstr>Wingdings 3</vt:lpstr>
      <vt:lpstr>ファセット</vt:lpstr>
      <vt:lpstr>成人年齢18歳 賛成</vt:lpstr>
      <vt:lpstr>背景</vt:lpstr>
      <vt:lpstr>便利になること　　　婚姻男女18歳</vt:lpstr>
      <vt:lpstr>酒、たばこ、ギャンブル </vt:lpstr>
      <vt:lpstr>少年法</vt:lpstr>
      <vt:lpstr>若年者が早期に社会の一人前の構成員になるという 意識付けが可能</vt:lpstr>
      <vt:lpstr>成人式必要性</vt:lpstr>
      <vt:lpstr>消費者保護【18歳から親の同意なしに高額契約できる】</vt:lpstr>
      <vt:lpstr>性同一性障害特例法 </vt:lpstr>
      <vt:lpstr>参考資料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成人年齢18歳 賛成</dc:title>
  <dc:creator>古森ひかり</dc:creator>
  <cp:lastModifiedBy>古森ひかり</cp:lastModifiedBy>
  <cp:revision>5</cp:revision>
  <dcterms:created xsi:type="dcterms:W3CDTF">2018-08-29T13:34:13Z</dcterms:created>
  <dcterms:modified xsi:type="dcterms:W3CDTF">2018-09-15T07:00:58Z</dcterms:modified>
</cp:coreProperties>
</file>