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6" r:id="rId5"/>
    <p:sldId id="267" r:id="rId6"/>
    <p:sldId id="273" r:id="rId7"/>
    <p:sldId id="268" r:id="rId8"/>
    <p:sldId id="271" r:id="rId9"/>
    <p:sldId id="272" r:id="rId10"/>
    <p:sldId id="258" r:id="rId11"/>
    <p:sldId id="259" r:id="rId12"/>
    <p:sldId id="260" r:id="rId13"/>
    <p:sldId id="261" r:id="rId14"/>
    <p:sldId id="262" r:id="rId15"/>
    <p:sldId id="263" r:id="rId16"/>
    <p:sldId id="270"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98470395-FE50-47DF-91B1-6505AEF3778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 xmlns:a16="http://schemas.microsoft.com/office/drawing/2014/main" id="{DDF4A5E8-A6F8-43D8-A2FA-39986B4CBB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 xmlns:a16="http://schemas.microsoft.com/office/drawing/2014/main" id="{BB3AFFBD-520F-4F8A-9AC3-6FAC8C74B3B1}"/>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5" name="フッター プレースホルダー 4">
            <a:extLst>
              <a:ext uri="{FF2B5EF4-FFF2-40B4-BE49-F238E27FC236}">
                <a16:creationId xmlns="" xmlns:a16="http://schemas.microsoft.com/office/drawing/2014/main" id="{61373E11-E23B-44BD-BE04-0C7CCFB570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5219CE96-AAEA-4E2C-B50A-C54EB76B7A77}"/>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300105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282942BA-2F37-4037-916A-204D21AB902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F9ED4E08-5A1B-47E0-B5FE-7FAD7726DFC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89B56DB9-3F5B-44EE-94AA-AB65FF8CA7E5}"/>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5" name="フッター プレースホルダー 4">
            <a:extLst>
              <a:ext uri="{FF2B5EF4-FFF2-40B4-BE49-F238E27FC236}">
                <a16:creationId xmlns="" xmlns:a16="http://schemas.microsoft.com/office/drawing/2014/main" id="{45C780C4-F212-4C14-838D-046787E526C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F0E8840D-68C1-4168-918F-89EF807617E0}"/>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324505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 xmlns:a16="http://schemas.microsoft.com/office/drawing/2014/main" id="{C87AAFAB-9741-45AE-81EB-7E3595C78F2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 xmlns:a16="http://schemas.microsoft.com/office/drawing/2014/main" id="{13317701-CF6D-4080-BB68-620CCED1DAA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8FBA4B48-D284-4C77-821A-E88F3E7AEB98}"/>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5" name="フッター プレースホルダー 4">
            <a:extLst>
              <a:ext uri="{FF2B5EF4-FFF2-40B4-BE49-F238E27FC236}">
                <a16:creationId xmlns="" xmlns:a16="http://schemas.microsoft.com/office/drawing/2014/main" id="{DF494286-F0DE-4AF3-BD6F-67261805B8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C206758C-E0BA-45CC-B385-93361D8E16F9}"/>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131398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55441573-3B2F-4422-8BD7-0F8D6F4B44E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92D6A40B-D0E6-431B-9BE3-CC01A0BF29D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C00C9F82-CF8E-4CED-B431-C71517DC1569}"/>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5" name="フッター プレースホルダー 4">
            <a:extLst>
              <a:ext uri="{FF2B5EF4-FFF2-40B4-BE49-F238E27FC236}">
                <a16:creationId xmlns="" xmlns:a16="http://schemas.microsoft.com/office/drawing/2014/main" id="{171A6607-6029-4284-9C52-B95EF2C75F5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8D5D8D54-FE99-4CF0-83BB-AC757B149F01}"/>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415478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62B6E36E-BA0B-4893-B577-E2656B2F205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B2A67B4C-5DD5-4C63-B19E-68854492D7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 xmlns:a16="http://schemas.microsoft.com/office/drawing/2014/main" id="{4F65DD4F-1C3B-451B-AE59-914891A320D9}"/>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5" name="フッター プレースホルダー 4">
            <a:extLst>
              <a:ext uri="{FF2B5EF4-FFF2-40B4-BE49-F238E27FC236}">
                <a16:creationId xmlns="" xmlns:a16="http://schemas.microsoft.com/office/drawing/2014/main" id="{44EC1257-AF1C-417F-9086-1E56D75454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 xmlns:a16="http://schemas.microsoft.com/office/drawing/2014/main" id="{B5FF68FA-D741-4713-BF74-A493EE306F0A}"/>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3772439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05A238DA-3D56-4E82-B002-309FF652CC6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DEA76CE4-FEAB-4E0C-BB4B-F4BC18EEC14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 xmlns:a16="http://schemas.microsoft.com/office/drawing/2014/main" id="{455AC4A9-3FDA-4B8D-AB5C-72C93FE39C1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 xmlns:a16="http://schemas.microsoft.com/office/drawing/2014/main" id="{2317346F-9163-4BE1-B593-0CF5B10C77F7}"/>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6" name="フッター プレースホルダー 5">
            <a:extLst>
              <a:ext uri="{FF2B5EF4-FFF2-40B4-BE49-F238E27FC236}">
                <a16:creationId xmlns="" xmlns:a16="http://schemas.microsoft.com/office/drawing/2014/main" id="{F6EBCCE1-7117-4189-B96C-86F249A87D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CBD2A567-86D8-44FE-A26D-5E8244FCB3D9}"/>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427658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48AB6158-583D-4EA4-A8DB-2484C3698FB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35A50390-1E17-428C-801B-BA2A55A0D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 xmlns:a16="http://schemas.microsoft.com/office/drawing/2014/main" id="{51A4DF40-465D-4265-B4E2-AA01B985395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 xmlns:a16="http://schemas.microsoft.com/office/drawing/2014/main" id="{4A240001-CE0F-4577-BAAF-AE70E4B262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 xmlns:a16="http://schemas.microsoft.com/office/drawing/2014/main" id="{F9E9E5D7-BB72-4210-B198-AB8FF8757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 xmlns:a16="http://schemas.microsoft.com/office/drawing/2014/main" id="{F4E4EBCB-78D0-4013-AE09-54CE4BA57A62}"/>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8" name="フッター プレースホルダー 7">
            <a:extLst>
              <a:ext uri="{FF2B5EF4-FFF2-40B4-BE49-F238E27FC236}">
                <a16:creationId xmlns="" xmlns:a16="http://schemas.microsoft.com/office/drawing/2014/main" id="{B94702E0-350C-45D8-A07F-9FD5EC3388D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 xmlns:a16="http://schemas.microsoft.com/office/drawing/2014/main" id="{D7E4E64A-5883-4908-83B8-6FE6636161BE}"/>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203762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7D60D768-DDC5-4F6A-8212-E882178700A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 xmlns:a16="http://schemas.microsoft.com/office/drawing/2014/main" id="{BB861EEB-D8D0-41FD-8E7B-6580D95126D7}"/>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4" name="フッター プレースホルダー 3">
            <a:extLst>
              <a:ext uri="{FF2B5EF4-FFF2-40B4-BE49-F238E27FC236}">
                <a16:creationId xmlns="" xmlns:a16="http://schemas.microsoft.com/office/drawing/2014/main" id="{4058A14C-7A00-4D8C-A2CE-722208456DA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 xmlns:a16="http://schemas.microsoft.com/office/drawing/2014/main" id="{78FA90B9-DBB8-4401-9AB2-0284CC1A1500}"/>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109060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 xmlns:a16="http://schemas.microsoft.com/office/drawing/2014/main" id="{0FA6475C-9B53-43B0-A048-DD8C2DE59542}"/>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3" name="フッター プレースホルダー 2">
            <a:extLst>
              <a:ext uri="{FF2B5EF4-FFF2-40B4-BE49-F238E27FC236}">
                <a16:creationId xmlns="" xmlns:a16="http://schemas.microsoft.com/office/drawing/2014/main" id="{C9E04767-E306-402D-8C39-7B3E9A0EEA0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 xmlns:a16="http://schemas.microsoft.com/office/drawing/2014/main" id="{5B12D7EF-0668-423F-839C-5C6BB15057AA}"/>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367194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143E391C-062A-40BC-BC37-CAE7E498C5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 xmlns:a16="http://schemas.microsoft.com/office/drawing/2014/main" id="{734F7D7B-AFAF-4FC1-A8F2-0333F14C1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 xmlns:a16="http://schemas.microsoft.com/office/drawing/2014/main" id="{94D90CE8-9726-4D4F-8548-9285315FC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C36717E8-EA64-47F1-B4F5-FC2D31B9C8FD}"/>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6" name="フッター プレースホルダー 5">
            <a:extLst>
              <a:ext uri="{FF2B5EF4-FFF2-40B4-BE49-F238E27FC236}">
                <a16:creationId xmlns="" xmlns:a16="http://schemas.microsoft.com/office/drawing/2014/main" id="{5898BBED-4EC9-4B9A-93A7-0F00A081E19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13F4A76B-FF5C-4F88-920F-43DFB7BE2751}"/>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11292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5DBF1A97-CC49-4371-BB02-F5FB0E602D0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 xmlns:a16="http://schemas.microsoft.com/office/drawing/2014/main" id="{4BB12C63-386D-4B36-8563-F15C034794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 xmlns:a16="http://schemas.microsoft.com/office/drawing/2014/main" id="{10920435-780C-4DA1-9A4E-AC27950372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 xmlns:a16="http://schemas.microsoft.com/office/drawing/2014/main" id="{0C69E0A1-A3E3-4C07-A3B3-1DAC9D16B79F}"/>
              </a:ext>
            </a:extLst>
          </p:cNvPr>
          <p:cNvSpPr>
            <a:spLocks noGrp="1"/>
          </p:cNvSpPr>
          <p:nvPr>
            <p:ph type="dt" sz="half" idx="10"/>
          </p:nvPr>
        </p:nvSpPr>
        <p:spPr/>
        <p:txBody>
          <a:bodyPr/>
          <a:lstStyle/>
          <a:p>
            <a:fld id="{A7559C6B-BF96-4975-83A6-4D5F2A0B39C2}" type="datetimeFigureOut">
              <a:rPr kumimoji="1" lang="ja-JP" altLang="en-US" smtClean="0"/>
              <a:t>2019/7/16</a:t>
            </a:fld>
            <a:endParaRPr kumimoji="1" lang="ja-JP" altLang="en-US"/>
          </a:p>
        </p:txBody>
      </p:sp>
      <p:sp>
        <p:nvSpPr>
          <p:cNvPr id="6" name="フッター プレースホルダー 5">
            <a:extLst>
              <a:ext uri="{FF2B5EF4-FFF2-40B4-BE49-F238E27FC236}">
                <a16:creationId xmlns="" xmlns:a16="http://schemas.microsoft.com/office/drawing/2014/main" id="{48A39291-46D0-414E-AEEE-7527E88D30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 xmlns:a16="http://schemas.microsoft.com/office/drawing/2014/main" id="{8D1B6C0B-6C86-4E01-9051-33EFD1212101}"/>
              </a:ext>
            </a:extLst>
          </p:cNvPr>
          <p:cNvSpPr>
            <a:spLocks noGrp="1"/>
          </p:cNvSpPr>
          <p:nvPr>
            <p:ph type="sldNum" sz="quarter" idx="12"/>
          </p:nvPr>
        </p:nvSpPr>
        <p:spPr/>
        <p:txBody>
          <a:body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174591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 xmlns:a16="http://schemas.microsoft.com/office/drawing/2014/main" id="{A90BDE25-2966-40AF-B750-E9F11ED63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 xmlns:a16="http://schemas.microsoft.com/office/drawing/2014/main" id="{C465A88C-53EE-4363-A620-6917FAB5E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 xmlns:a16="http://schemas.microsoft.com/office/drawing/2014/main" id="{0BE5E5BF-7A85-4FC9-A95F-BD3FC50F35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59C6B-BF96-4975-83A6-4D5F2A0B39C2}" type="datetimeFigureOut">
              <a:rPr kumimoji="1" lang="ja-JP" altLang="en-US" smtClean="0"/>
              <a:t>2019/7/16</a:t>
            </a:fld>
            <a:endParaRPr kumimoji="1" lang="ja-JP" altLang="en-US"/>
          </a:p>
        </p:txBody>
      </p:sp>
      <p:sp>
        <p:nvSpPr>
          <p:cNvPr id="5" name="フッター プレースホルダー 4">
            <a:extLst>
              <a:ext uri="{FF2B5EF4-FFF2-40B4-BE49-F238E27FC236}">
                <a16:creationId xmlns="" xmlns:a16="http://schemas.microsoft.com/office/drawing/2014/main" id="{94F084BD-B5D3-4AD4-A932-12A6147477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 xmlns:a16="http://schemas.microsoft.com/office/drawing/2014/main" id="{C747DD83-321E-48B6-9EE2-7814A764D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0AB77-EB93-4D82-812D-41BB3026EEDD}" type="slidenum">
              <a:rPr kumimoji="1" lang="ja-JP" altLang="en-US" smtClean="0"/>
              <a:t>‹#›</a:t>
            </a:fld>
            <a:endParaRPr kumimoji="1" lang="ja-JP" altLang="en-US"/>
          </a:p>
        </p:txBody>
      </p:sp>
    </p:spTree>
    <p:extLst>
      <p:ext uri="{BB962C8B-B14F-4D97-AF65-F5344CB8AC3E}">
        <p14:creationId xmlns:p14="http://schemas.microsoft.com/office/powerpoint/2010/main" val="3057114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hlw.go.jp/wp/hakusyo/kousei/17/backdata/01-01-01-06.html" TargetMode="External"/><Relationship Id="rId2" Type="http://schemas.openxmlformats.org/officeDocument/2006/relationships/hyperlink" Target="https://www.stat.go.jp/info/today/103.html" TargetMode="External"/><Relationship Id="rId1" Type="http://schemas.openxmlformats.org/officeDocument/2006/relationships/slideLayout" Target="../slideLayouts/slideLayout2.xml"/><Relationship Id="rId5" Type="http://schemas.openxmlformats.org/officeDocument/2006/relationships/hyperlink" Target="https://business.nikkei.com/atcl/opinion/16/122700036/032000008/" TargetMode="External"/><Relationship Id="rId4" Type="http://schemas.openxmlformats.org/officeDocument/2006/relationships/hyperlink" Target="http://www.ipss.go.jp/s-info/j/seiho/seiho.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E8F25D4B-2209-43C3-846B-2367D451F3AF}"/>
              </a:ext>
            </a:extLst>
          </p:cNvPr>
          <p:cNvSpPr>
            <a:spLocks noGrp="1"/>
          </p:cNvSpPr>
          <p:nvPr>
            <p:ph type="ctrTitle"/>
          </p:nvPr>
        </p:nvSpPr>
        <p:spPr>
          <a:xfrm>
            <a:off x="1524000" y="819150"/>
            <a:ext cx="9144000" cy="2690813"/>
          </a:xfrm>
        </p:spPr>
        <p:txBody>
          <a:bodyPr>
            <a:normAutofit/>
          </a:bodyPr>
          <a:lstStyle/>
          <a:p>
            <a:r>
              <a:rPr kumimoji="1" lang="ja-JP" altLang="en-US" dirty="0"/>
              <a:t>ベーシックインカムの</a:t>
            </a:r>
            <a:r>
              <a:rPr kumimoji="1" lang="en-US" altLang="ja-JP" dirty="0"/>
              <a:t/>
            </a:r>
            <a:br>
              <a:rPr kumimoji="1" lang="en-US" altLang="ja-JP" dirty="0"/>
            </a:br>
            <a:r>
              <a:rPr kumimoji="1" lang="ja-JP" altLang="en-US" dirty="0"/>
              <a:t>是非</a:t>
            </a:r>
            <a:r>
              <a:rPr kumimoji="1" lang="en-US" altLang="ja-JP" dirty="0"/>
              <a:t/>
            </a:r>
            <a:br>
              <a:rPr kumimoji="1" lang="en-US" altLang="ja-JP" dirty="0"/>
            </a:br>
            <a:r>
              <a:rPr kumimoji="1" lang="ja-JP" altLang="en-US" sz="4800" dirty="0"/>
              <a:t>反対派</a:t>
            </a:r>
            <a:endParaRPr kumimoji="1" lang="ja-JP" altLang="en-US" dirty="0"/>
          </a:p>
        </p:txBody>
      </p:sp>
      <p:sp>
        <p:nvSpPr>
          <p:cNvPr id="3" name="字幕 2">
            <a:extLst>
              <a:ext uri="{FF2B5EF4-FFF2-40B4-BE49-F238E27FC236}">
                <a16:creationId xmlns="" xmlns:a16="http://schemas.microsoft.com/office/drawing/2014/main" id="{53E8A558-AEA8-47B9-965C-18DA321DB464}"/>
              </a:ext>
            </a:extLst>
          </p:cNvPr>
          <p:cNvSpPr>
            <a:spLocks noGrp="1"/>
          </p:cNvSpPr>
          <p:nvPr>
            <p:ph type="subTitle" idx="1"/>
          </p:nvPr>
        </p:nvSpPr>
        <p:spPr/>
        <p:txBody>
          <a:bodyPr>
            <a:normAutofit/>
          </a:bodyPr>
          <a:lstStyle/>
          <a:p>
            <a:r>
              <a:rPr lang="en-US" altLang="ja-JP" sz="4000" smtClean="0"/>
              <a:t>6</a:t>
            </a:r>
            <a:r>
              <a:rPr kumimoji="1" lang="ja-JP" altLang="en-US" sz="4000" smtClean="0"/>
              <a:t>班</a:t>
            </a:r>
            <a:endParaRPr kumimoji="1" lang="en-US" altLang="ja-JP" sz="4000" dirty="0"/>
          </a:p>
          <a:p>
            <a:r>
              <a:rPr lang="ja-JP" altLang="en-US" sz="4000" dirty="0"/>
              <a:t>前澤　須藤　三富</a:t>
            </a:r>
            <a:endParaRPr kumimoji="1" lang="ja-JP" altLang="en-US" sz="4000" dirty="0"/>
          </a:p>
        </p:txBody>
      </p:sp>
    </p:spTree>
    <p:extLst>
      <p:ext uri="{BB962C8B-B14F-4D97-AF65-F5344CB8AC3E}">
        <p14:creationId xmlns:p14="http://schemas.microsoft.com/office/powerpoint/2010/main" val="1946942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 xmlns:a16="http://schemas.microsoft.com/office/drawing/2014/main" id="{29106218-1151-496B-8F0F-41D3F4846216}"/>
              </a:ext>
            </a:extLst>
          </p:cNvPr>
          <p:cNvSpPr>
            <a:spLocks noGrp="1"/>
          </p:cNvSpPr>
          <p:nvPr>
            <p:ph idx="1"/>
          </p:nvPr>
        </p:nvSpPr>
        <p:spPr/>
        <p:txBody>
          <a:bodyPr/>
          <a:lstStyle/>
          <a:p>
            <a:r>
              <a:rPr kumimoji="1" lang="ja-JP" altLang="en-US" sz="3200" b="1" dirty="0"/>
              <a:t>ナウル共和国</a:t>
            </a:r>
            <a:endParaRPr lang="en-US" altLang="ja-JP" sz="3200" b="1" dirty="0"/>
          </a:p>
          <a:p>
            <a:pPr marL="0" indent="0">
              <a:buNone/>
            </a:pPr>
            <a:r>
              <a:rPr lang="ja-JP" altLang="en-US" dirty="0"/>
              <a:t>リン鉱石を採掘して、莫大な収入を得て</a:t>
            </a:r>
            <a:r>
              <a:rPr lang="ja-JP" altLang="en-US" dirty="0" smtClean="0"/>
              <a:t>いた。</a:t>
            </a:r>
            <a:endParaRPr lang="en-US" altLang="ja-JP" dirty="0"/>
          </a:p>
          <a:p>
            <a:pPr marL="0" indent="0">
              <a:buNone/>
            </a:pPr>
            <a:r>
              <a:rPr lang="ja-JP" altLang="en-US" dirty="0"/>
              <a:t>これにより世界トップの金満国家となり、生活費が支給されるといった状況が</a:t>
            </a:r>
            <a:r>
              <a:rPr lang="en-US" altLang="ja-JP" dirty="0"/>
              <a:t>30</a:t>
            </a:r>
            <a:r>
              <a:rPr lang="ja-JP" altLang="en-US" dirty="0"/>
              <a:t>年続いたが、リン鉱石が</a:t>
            </a:r>
            <a:r>
              <a:rPr lang="ja-JP" altLang="en-US" dirty="0" smtClean="0"/>
              <a:t>枯渇。</a:t>
            </a:r>
            <a:endParaRPr lang="en-US" altLang="ja-JP" dirty="0" smtClean="0"/>
          </a:p>
          <a:p>
            <a:pPr marL="0" indent="0">
              <a:buNone/>
            </a:pPr>
            <a:endParaRPr lang="en-US" altLang="ja-JP" dirty="0"/>
          </a:p>
          <a:p>
            <a:pPr marL="0" indent="0">
              <a:buNone/>
            </a:pPr>
            <a:r>
              <a:rPr lang="ja-JP" altLang="en-US" dirty="0"/>
              <a:t>働かなくても食べていけるような生活が続いたため、国民の</a:t>
            </a:r>
            <a:r>
              <a:rPr lang="en-US" altLang="ja-JP" dirty="0"/>
              <a:t>30</a:t>
            </a:r>
            <a:r>
              <a:rPr lang="ja-JP" altLang="en-US" dirty="0"/>
              <a:t>％が糖尿病になったりと健康被害が出たほか、勤労意欲が失われ、どうやったらこれから働かずに生きていけるかと</a:t>
            </a:r>
            <a:r>
              <a:rPr lang="ja-JP" altLang="en-US" dirty="0" smtClean="0"/>
              <a:t>考え始めた。（</a:t>
            </a:r>
            <a:r>
              <a:rPr lang="en-US" altLang="ja-JP" dirty="0" smtClean="0"/>
              <a:t>※</a:t>
            </a:r>
            <a:r>
              <a:rPr lang="ja-JP" altLang="en-US" dirty="0"/>
              <a:t>５</a:t>
            </a:r>
            <a:r>
              <a:rPr lang="ja-JP" altLang="en-US" dirty="0" smtClean="0"/>
              <a:t>）</a:t>
            </a:r>
            <a:endParaRPr lang="en-US" altLang="ja-JP" dirty="0"/>
          </a:p>
        </p:txBody>
      </p:sp>
      <p:sp>
        <p:nvSpPr>
          <p:cNvPr id="5" name="タイトル 4">
            <a:extLst>
              <a:ext uri="{FF2B5EF4-FFF2-40B4-BE49-F238E27FC236}">
                <a16:creationId xmlns="" xmlns:a16="http://schemas.microsoft.com/office/drawing/2014/main" id="{F3A1EDAF-39E6-4E63-8C51-1A9C465B281E}"/>
              </a:ext>
            </a:extLst>
          </p:cNvPr>
          <p:cNvSpPr>
            <a:spLocks noGrp="1"/>
          </p:cNvSpPr>
          <p:nvPr>
            <p:ph type="title"/>
          </p:nvPr>
        </p:nvSpPr>
        <p:spPr/>
        <p:txBody>
          <a:bodyPr/>
          <a:lstStyle/>
          <a:p>
            <a:r>
              <a:rPr lang="ja-JP" altLang="en-US" dirty="0"/>
              <a:t>もしＢＩを続けられなく</a:t>
            </a:r>
            <a:r>
              <a:rPr lang="ja-JP" altLang="en-US" dirty="0" smtClean="0"/>
              <a:t>なったら</a:t>
            </a:r>
            <a:endParaRPr lang="ja-JP" altLang="en-US" dirty="0"/>
          </a:p>
        </p:txBody>
      </p:sp>
    </p:spTree>
    <p:extLst>
      <p:ext uri="{BB962C8B-B14F-4D97-AF65-F5344CB8AC3E}">
        <p14:creationId xmlns:p14="http://schemas.microsoft.com/office/powerpoint/2010/main" val="1033455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79324BD1-236C-434B-BFED-15A9BAE86AD0}"/>
              </a:ext>
            </a:extLst>
          </p:cNvPr>
          <p:cNvSpPr>
            <a:spLocks noGrp="1"/>
          </p:cNvSpPr>
          <p:nvPr>
            <p:ph type="title"/>
          </p:nvPr>
        </p:nvSpPr>
        <p:spPr/>
        <p:txBody>
          <a:bodyPr/>
          <a:lstStyle/>
          <a:p>
            <a:r>
              <a:rPr kumimoji="1" lang="ja-JP" altLang="en-US" b="1" dirty="0">
                <a:solidFill>
                  <a:srgbClr val="FF0000"/>
                </a:solidFill>
              </a:rPr>
              <a:t>ＢＩでも同じことがようなことが起きてまうのではないか</a:t>
            </a:r>
          </a:p>
        </p:txBody>
      </p:sp>
      <p:sp>
        <p:nvSpPr>
          <p:cNvPr id="3" name="コンテンツ プレースホルダー 2">
            <a:extLst>
              <a:ext uri="{FF2B5EF4-FFF2-40B4-BE49-F238E27FC236}">
                <a16:creationId xmlns="" xmlns:a16="http://schemas.microsoft.com/office/drawing/2014/main" id="{48CA692A-C820-4BCF-9C11-EE2FAA4CB6ED}"/>
              </a:ext>
            </a:extLst>
          </p:cNvPr>
          <p:cNvSpPr>
            <a:spLocks noGrp="1"/>
          </p:cNvSpPr>
          <p:nvPr>
            <p:ph idx="1"/>
          </p:nvPr>
        </p:nvSpPr>
        <p:spPr/>
        <p:txBody>
          <a:bodyPr>
            <a:normAutofit lnSpcReduction="10000"/>
          </a:bodyPr>
          <a:lstStyle/>
          <a:p>
            <a:pPr marL="0" indent="0">
              <a:buNone/>
            </a:pPr>
            <a:r>
              <a:rPr kumimoji="1" lang="ja-JP" altLang="en-US" sz="3600" dirty="0"/>
              <a:t>もし財源枯渇などの原因で、長年続いたＢＩが途絶えるようになってしまったら、労働の概念を忘れた人々は今と同じ生活に戻ることは果たして可能なの</a:t>
            </a:r>
            <a:r>
              <a:rPr kumimoji="1" lang="ja-JP" altLang="en-US" sz="3600" dirty="0" smtClean="0"/>
              <a:t>か。</a:t>
            </a:r>
            <a:endParaRPr kumimoji="1" lang="en-US" altLang="ja-JP" sz="3600" dirty="0"/>
          </a:p>
          <a:p>
            <a:pPr marL="0" indent="0">
              <a:buNone/>
            </a:pPr>
            <a:endParaRPr lang="en-US" altLang="ja-JP" sz="3600" dirty="0"/>
          </a:p>
          <a:p>
            <a:pPr marL="0" indent="0">
              <a:buNone/>
            </a:pPr>
            <a:r>
              <a:rPr lang="ja-JP" altLang="en-US" sz="3600" dirty="0"/>
              <a:t>ＢＩで支給されるお金で裕福になることはないが、それを基に生活していた人々は働かなくなり、経済が回らなくなり、国民生活の基盤は破壊されると</a:t>
            </a:r>
            <a:r>
              <a:rPr lang="ja-JP" altLang="en-US" sz="3600" dirty="0" smtClean="0"/>
              <a:t>思われる。</a:t>
            </a:r>
            <a:endParaRPr lang="en-US" altLang="ja-JP" sz="3600" dirty="0"/>
          </a:p>
          <a:p>
            <a:pPr marL="0" indent="0">
              <a:buNone/>
            </a:pPr>
            <a:endParaRPr kumimoji="1" lang="en-US" altLang="ja-JP" sz="3600" dirty="0"/>
          </a:p>
        </p:txBody>
      </p:sp>
    </p:spTree>
    <p:extLst>
      <p:ext uri="{BB962C8B-B14F-4D97-AF65-F5344CB8AC3E}">
        <p14:creationId xmlns:p14="http://schemas.microsoft.com/office/powerpoint/2010/main" val="1789034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フリーライダーをする人がいる</a:t>
            </a:r>
            <a:r>
              <a:rPr kumimoji="1" lang="en-US" altLang="ja-JP" dirty="0" smtClean="0"/>
              <a:t>※6</a:t>
            </a:r>
            <a:endParaRPr kumimoji="1" lang="ja-JP" altLang="en-US" dirty="0"/>
          </a:p>
        </p:txBody>
      </p:sp>
      <p:sp>
        <p:nvSpPr>
          <p:cNvPr id="5" name="コンテンツ プレースホルダー 4"/>
          <p:cNvSpPr>
            <a:spLocks noGrp="1"/>
          </p:cNvSpPr>
          <p:nvPr>
            <p:ph idx="1"/>
          </p:nvPr>
        </p:nvSpPr>
        <p:spPr/>
        <p:txBody>
          <a:bodyPr/>
          <a:lstStyle/>
          <a:p>
            <a:r>
              <a:rPr kumimoji="1" lang="en-US" altLang="ja-JP" dirty="0" smtClean="0"/>
              <a:t>BI</a:t>
            </a:r>
            <a:r>
              <a:rPr kumimoji="1" lang="ja-JP" altLang="en-US" dirty="0" smtClean="0"/>
              <a:t>とは「ただでもらえる」所得のこと。</a:t>
            </a:r>
            <a:endParaRPr kumimoji="1" lang="en-US" altLang="ja-JP" dirty="0" smtClean="0"/>
          </a:p>
          <a:p>
            <a:pPr marL="0" indent="0">
              <a:buNone/>
            </a:pPr>
            <a:r>
              <a:rPr kumimoji="1" lang="ja-JP" altLang="en-US" dirty="0" smtClean="0"/>
              <a:t>⇒健常者でも社会に貢献する必要は無い。</a:t>
            </a:r>
            <a:endParaRPr kumimoji="1" lang="en-US" altLang="ja-JP" dirty="0" smtClean="0"/>
          </a:p>
          <a:p>
            <a:pPr marL="0" indent="0">
              <a:buNone/>
            </a:pPr>
            <a:r>
              <a:rPr kumimoji="1" lang="ja-JP" altLang="en-US" dirty="0" smtClean="0"/>
              <a:t>　何もしないことを選択しても受給できる。</a:t>
            </a:r>
            <a:endParaRPr kumimoji="1" lang="en-US" altLang="ja-JP" dirty="0" smtClean="0"/>
          </a:p>
          <a:p>
            <a:r>
              <a:rPr kumimoji="1" lang="ja-JP" altLang="en-US" dirty="0" smtClean="0"/>
              <a:t>ここで</a:t>
            </a:r>
            <a:r>
              <a:rPr lang="ja-JP" altLang="en-US" dirty="0"/>
              <a:t>権利</a:t>
            </a:r>
            <a:r>
              <a:rPr lang="ja-JP" altLang="en-US" dirty="0" smtClean="0"/>
              <a:t>と義務</a:t>
            </a:r>
            <a:r>
              <a:rPr kumimoji="1" lang="ja-JP" altLang="en-US" dirty="0" smtClean="0"/>
              <a:t>の側面から考えてみましょう。</a:t>
            </a:r>
            <a:endParaRPr lang="en-US" altLang="ja-JP" dirty="0" smtClean="0"/>
          </a:p>
          <a:p>
            <a:pPr marL="0" indent="0">
              <a:buNone/>
            </a:pPr>
            <a:r>
              <a:rPr kumimoji="1" lang="ja-JP" altLang="en-US" dirty="0" smtClean="0"/>
              <a:t>⇒権利と義務との間にはある種の互酬性が含まれる。</a:t>
            </a:r>
            <a:endParaRPr kumimoji="1" lang="en-US" altLang="ja-JP" dirty="0" smtClean="0"/>
          </a:p>
          <a:p>
            <a:pPr marL="0" indent="0">
              <a:buNone/>
            </a:pPr>
            <a:r>
              <a:rPr kumimoji="1" lang="ja-JP" altLang="en-US" dirty="0" smtClean="0"/>
              <a:t>⇒しかし、どのような義務でも果たす必要がないならば、</a:t>
            </a:r>
            <a:endParaRPr kumimoji="1" lang="en-US" altLang="ja-JP" dirty="0" smtClean="0"/>
          </a:p>
          <a:p>
            <a:pPr marL="0" indent="0">
              <a:buNone/>
            </a:pPr>
            <a:r>
              <a:rPr kumimoji="1" lang="ja-JP" altLang="en-US" dirty="0" smtClean="0"/>
              <a:t>　</a:t>
            </a:r>
            <a:r>
              <a:rPr kumimoji="1" lang="en-US" altLang="ja-JP" dirty="0" smtClean="0"/>
              <a:t>BI</a:t>
            </a:r>
            <a:r>
              <a:rPr kumimoji="1" lang="ja-JP" altLang="en-US" dirty="0" smtClean="0"/>
              <a:t>は、その互酬性</a:t>
            </a:r>
            <a:r>
              <a:rPr lang="ja-JP" altLang="en-US" dirty="0" smtClean="0"/>
              <a:t>を破っている。</a:t>
            </a:r>
            <a:endParaRPr lang="en-US" altLang="ja-JP" dirty="0" smtClean="0"/>
          </a:p>
          <a:p>
            <a:pPr marL="0" indent="0">
              <a:buNone/>
            </a:pPr>
            <a:r>
              <a:rPr kumimoji="1" lang="ja-JP" altLang="en-US" dirty="0" smtClean="0"/>
              <a:t>⇒</a:t>
            </a:r>
            <a:r>
              <a:rPr kumimoji="1" lang="ja-JP" altLang="en-US" b="1" u="sng" dirty="0" smtClean="0">
                <a:solidFill>
                  <a:srgbClr val="FF0000"/>
                </a:solidFill>
              </a:rPr>
              <a:t>義務を伴わない形で福祉の給付を行いうる。</a:t>
            </a:r>
            <a:endParaRPr kumimoji="1" lang="en-US" altLang="ja-JP" b="1" u="sng" dirty="0" smtClean="0">
              <a:solidFill>
                <a:srgbClr val="FF0000"/>
              </a:solidFill>
            </a:endParaRPr>
          </a:p>
        </p:txBody>
      </p:sp>
    </p:spTree>
    <p:extLst>
      <p:ext uri="{BB962C8B-B14F-4D97-AF65-F5344CB8AC3E}">
        <p14:creationId xmlns:p14="http://schemas.microsoft.com/office/powerpoint/2010/main" val="3959502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フリーライダーをする人がいる（結論）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誰かが生産のために払った努力に対して、別の者がただ乗りすることを助長</a:t>
            </a:r>
            <a:r>
              <a:rPr lang="ja-JP" altLang="en-US" dirty="0" smtClean="0"/>
              <a:t>。</a:t>
            </a:r>
            <a:endParaRPr lang="en-US" altLang="ja-JP" dirty="0" smtClean="0"/>
          </a:p>
          <a:p>
            <a:pPr marL="0" indent="0">
              <a:buNone/>
            </a:pPr>
            <a:r>
              <a:rPr kumimoji="1" lang="ja-JP" altLang="en-US" dirty="0" smtClean="0"/>
              <a:t>⇒経済的な意味での社会の持続可能性に</a:t>
            </a:r>
            <a:r>
              <a:rPr lang="ja-JP" altLang="en-US" dirty="0"/>
              <a:t>脅威</a:t>
            </a:r>
            <a:r>
              <a:rPr kumimoji="1" lang="ja-JP" altLang="en-US" dirty="0" smtClean="0"/>
              <a:t>を与える。</a:t>
            </a:r>
            <a:endParaRPr kumimoji="1" lang="en-US" altLang="ja-JP" dirty="0" smtClean="0"/>
          </a:p>
          <a:p>
            <a:pPr marL="0" indent="0">
              <a:buNone/>
            </a:pPr>
            <a:endParaRPr kumimoji="1" lang="en-US" altLang="ja-JP" dirty="0" smtClean="0"/>
          </a:p>
          <a:p>
            <a:r>
              <a:rPr kumimoji="1" lang="ja-JP" altLang="en-US" dirty="0" smtClean="0"/>
              <a:t>人が社会のなかで生産的かつ有益な行動をしているか否かを判断する基準を撤廃している。</a:t>
            </a:r>
            <a:endParaRPr kumimoji="1" lang="ja-JP" altLang="en-US" dirty="0"/>
          </a:p>
        </p:txBody>
      </p:sp>
    </p:spTree>
    <p:extLst>
      <p:ext uri="{BB962C8B-B14F-4D97-AF65-F5344CB8AC3E}">
        <p14:creationId xmlns:p14="http://schemas.microsoft.com/office/powerpoint/2010/main" val="191520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費用効果的でない</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en-US" altLang="ja-JP" dirty="0" smtClean="0"/>
              <a:t>BI</a:t>
            </a:r>
            <a:r>
              <a:rPr kumimoji="1" lang="ja-JP" altLang="en-US" dirty="0" smtClean="0"/>
              <a:t>は水準が低すぎて効果が無い</a:t>
            </a:r>
            <a:r>
              <a:rPr kumimoji="1" lang="en-US" altLang="ja-JP" dirty="0" smtClean="0"/>
              <a:t>or</a:t>
            </a:r>
            <a:r>
              <a:rPr kumimoji="1" lang="ja-JP" altLang="en-US" dirty="0" smtClean="0"/>
              <a:t>水準が高すぎて実現出来ないか。</a:t>
            </a:r>
            <a:endParaRPr kumimoji="1" lang="en-US" altLang="ja-JP" dirty="0" smtClean="0"/>
          </a:p>
          <a:p>
            <a:r>
              <a:rPr kumimoji="1" lang="ja-JP" altLang="en-US" dirty="0" smtClean="0"/>
              <a:t>ここで、給付システムから考えてみましょう。</a:t>
            </a:r>
            <a:endParaRPr lang="en-US" altLang="ja-JP" dirty="0"/>
          </a:p>
          <a:p>
            <a:pPr marL="0" indent="0">
              <a:buNone/>
            </a:pPr>
            <a:r>
              <a:rPr kumimoji="1" lang="ja-JP" altLang="en-US" dirty="0" smtClean="0"/>
              <a:t>⇒働いていないときに何らかの社会的補償を提供。</a:t>
            </a:r>
            <a:endParaRPr kumimoji="1" lang="en-US" altLang="ja-JP" dirty="0" smtClean="0"/>
          </a:p>
          <a:p>
            <a:pPr marL="0" indent="0">
              <a:buNone/>
            </a:pPr>
            <a:r>
              <a:rPr kumimoji="1" lang="ja-JP" altLang="en-US" dirty="0" smtClean="0"/>
              <a:t>⇒しかし、十分な額では無い。</a:t>
            </a:r>
            <a:r>
              <a:rPr lang="en-US" altLang="ja-JP" dirty="0" smtClean="0"/>
              <a:t>(※</a:t>
            </a:r>
            <a:r>
              <a:rPr lang="ja-JP" altLang="en-US" dirty="0"/>
              <a:t>６</a:t>
            </a:r>
            <a:r>
              <a:rPr lang="en-US" altLang="ja-JP" dirty="0" smtClean="0"/>
              <a:t>)</a:t>
            </a:r>
            <a:endParaRPr kumimoji="1" lang="en-US" altLang="ja-JP" dirty="0" smtClean="0"/>
          </a:p>
          <a:p>
            <a:pPr marL="0" indent="0">
              <a:buNone/>
            </a:pPr>
            <a:r>
              <a:rPr kumimoji="1" lang="ja-JP" altLang="en-US" dirty="0" smtClean="0"/>
              <a:t>⇒低所得者には不十分。</a:t>
            </a:r>
            <a:endParaRPr kumimoji="1" lang="en-US" altLang="ja-JP" dirty="0" smtClean="0"/>
          </a:p>
          <a:p>
            <a:pPr marL="0" indent="0">
              <a:buNone/>
            </a:pPr>
            <a:endParaRPr kumimoji="1" lang="en-US" altLang="ja-JP" dirty="0" smtClean="0"/>
          </a:p>
          <a:p>
            <a:r>
              <a:rPr lang="en-US" altLang="ja-JP" dirty="0" smtClean="0"/>
              <a:t>BI</a:t>
            </a:r>
            <a:r>
              <a:rPr lang="ja-JP" altLang="en-US" dirty="0" smtClean="0"/>
              <a:t>の水準を上げると仮定</a:t>
            </a:r>
            <a:endParaRPr lang="en-US" altLang="ja-JP" dirty="0" smtClean="0"/>
          </a:p>
          <a:p>
            <a:pPr marL="0" indent="0">
              <a:buNone/>
            </a:pPr>
            <a:r>
              <a:rPr lang="ja-JP" altLang="en-US" dirty="0" smtClean="0"/>
              <a:t>⇒政治的に不人気な税率</a:t>
            </a:r>
            <a:endParaRPr lang="en-US" altLang="ja-JP" dirty="0" smtClean="0"/>
          </a:p>
          <a:p>
            <a:pPr marL="0" indent="0">
              <a:buNone/>
            </a:pPr>
            <a:r>
              <a:rPr lang="ja-JP" altLang="en-US" dirty="0" smtClean="0"/>
              <a:t>⇒実現可能か？</a:t>
            </a:r>
            <a:endParaRPr lang="en-US" altLang="ja-JP" dirty="0" smtClean="0"/>
          </a:p>
          <a:p>
            <a:pPr marL="0" indent="0">
              <a:buNone/>
            </a:pPr>
            <a:endParaRPr lang="en-US" altLang="ja-JP" dirty="0" smtClean="0"/>
          </a:p>
          <a:p>
            <a:pPr marL="0" indent="0">
              <a:buNone/>
            </a:pPr>
            <a:endParaRPr kumimoji="1" lang="en-US" altLang="ja-JP" dirty="0" smtClean="0"/>
          </a:p>
        </p:txBody>
      </p:sp>
    </p:spTree>
    <p:extLst>
      <p:ext uri="{BB962C8B-B14F-4D97-AF65-F5344CB8AC3E}">
        <p14:creationId xmlns:p14="http://schemas.microsoft.com/office/powerpoint/2010/main" val="2841690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費用効果的でない（</a:t>
            </a:r>
            <a:r>
              <a:rPr lang="ja-JP" altLang="en-US" dirty="0" smtClean="0"/>
              <a:t>もし導入されたとして</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en-US" altLang="ja-JP" dirty="0" smtClean="0"/>
              <a:t>BI</a:t>
            </a:r>
            <a:r>
              <a:rPr kumimoji="1" lang="ja-JP" altLang="en-US" dirty="0" smtClean="0"/>
              <a:t>が普遍的かつ無条件に給付されるには。</a:t>
            </a:r>
            <a:endParaRPr kumimoji="1" lang="en-US" altLang="ja-JP" dirty="0" smtClean="0"/>
          </a:p>
          <a:p>
            <a:pPr marL="0" indent="0">
              <a:buNone/>
            </a:pPr>
            <a:r>
              <a:rPr kumimoji="1" lang="ja-JP" altLang="en-US" dirty="0" smtClean="0"/>
              <a:t>⇒個人の個別的な事情は無視。（</a:t>
            </a:r>
            <a:r>
              <a:rPr kumimoji="1" lang="ja-JP" altLang="en-US" dirty="0" err="1" smtClean="0"/>
              <a:t>障がい</a:t>
            </a:r>
            <a:r>
              <a:rPr kumimoji="1" lang="ja-JP" altLang="en-US" dirty="0" smtClean="0"/>
              <a:t>等）</a:t>
            </a:r>
            <a:endParaRPr kumimoji="1" lang="en-US" altLang="ja-JP" dirty="0" smtClean="0"/>
          </a:p>
          <a:p>
            <a:pPr marL="0" indent="0">
              <a:buNone/>
            </a:pPr>
            <a:r>
              <a:rPr kumimoji="1" lang="ja-JP" altLang="en-US" dirty="0" smtClean="0"/>
              <a:t>⇒資源を集中的に投下する上で非効率。</a:t>
            </a:r>
            <a:endParaRPr kumimoji="1" lang="en-US" altLang="ja-JP" dirty="0" smtClean="0"/>
          </a:p>
          <a:p>
            <a:pPr marL="0" indent="0">
              <a:buNone/>
            </a:pPr>
            <a:endParaRPr lang="en-US" altLang="ja-JP" dirty="0"/>
          </a:p>
          <a:p>
            <a:r>
              <a:rPr kumimoji="1" lang="ja-JP" altLang="en-US" dirty="0" smtClean="0"/>
              <a:t>社会分裂を考える。</a:t>
            </a:r>
            <a:endParaRPr kumimoji="1" lang="en-US" altLang="ja-JP" dirty="0" smtClean="0"/>
          </a:p>
          <a:p>
            <a:pPr marL="0" indent="0">
              <a:buNone/>
            </a:pPr>
            <a:r>
              <a:rPr lang="ja-JP" altLang="en-US" dirty="0"/>
              <a:t>⇒インフォーマル・セクターで</a:t>
            </a:r>
            <a:r>
              <a:rPr lang="en-US" altLang="ja-JP" dirty="0"/>
              <a:t>BI</a:t>
            </a:r>
            <a:r>
              <a:rPr lang="ja-JP" altLang="en-US" dirty="0"/>
              <a:t>に頼る者</a:t>
            </a:r>
            <a:r>
              <a:rPr lang="en-US" altLang="ja-JP" dirty="0"/>
              <a:t>VS</a:t>
            </a:r>
            <a:r>
              <a:rPr lang="ja-JP" altLang="en-US" dirty="0"/>
              <a:t>フォーマル・セクターで賃金を稼ぐ者。</a:t>
            </a:r>
            <a:endParaRPr lang="en-US" altLang="ja-JP" dirty="0"/>
          </a:p>
          <a:p>
            <a:pPr marL="0" indent="0">
              <a:buNone/>
            </a:pPr>
            <a:endParaRPr lang="en-US" altLang="ja-JP" dirty="0"/>
          </a:p>
          <a:p>
            <a:r>
              <a:rPr kumimoji="1" lang="en-US" altLang="ja-JP" dirty="0" smtClean="0"/>
              <a:t>BI</a:t>
            </a:r>
            <a:r>
              <a:rPr kumimoji="1" lang="ja-JP" altLang="en-US" dirty="0" smtClean="0"/>
              <a:t>により労働倫理観が弱まっている若者層が社会に参加するのか。</a:t>
            </a:r>
            <a:endParaRPr kumimoji="1" lang="en-US" altLang="ja-JP" dirty="0" smtClean="0"/>
          </a:p>
          <a:p>
            <a:pPr marL="0" indent="0">
              <a:buNone/>
            </a:pPr>
            <a:endParaRPr kumimoji="1" lang="en-US" altLang="ja-JP" dirty="0" smtClean="0"/>
          </a:p>
        </p:txBody>
      </p:sp>
    </p:spTree>
    <p:extLst>
      <p:ext uri="{BB962C8B-B14F-4D97-AF65-F5344CB8AC3E}">
        <p14:creationId xmlns:p14="http://schemas.microsoft.com/office/powerpoint/2010/main" val="2683645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a:xfrm>
            <a:off x="838200" y="1436914"/>
            <a:ext cx="10515600" cy="4740049"/>
          </a:xfrm>
        </p:spPr>
        <p:txBody>
          <a:bodyPr>
            <a:normAutofit fontScale="77500" lnSpcReduction="20000"/>
          </a:bodyPr>
          <a:lstStyle/>
          <a:p>
            <a:pPr marL="0" indent="0">
              <a:buNone/>
            </a:pPr>
            <a:r>
              <a:rPr lang="en-US" altLang="ja-JP" dirty="0" smtClean="0"/>
              <a:t>※1.</a:t>
            </a:r>
            <a:r>
              <a:rPr lang="ja-JP" altLang="en-US" dirty="0" smtClean="0"/>
              <a:t>総務省統計局</a:t>
            </a:r>
            <a:endParaRPr lang="en-US" altLang="ja-JP" dirty="0" smtClean="0"/>
          </a:p>
          <a:p>
            <a:pPr marL="0" indent="0">
              <a:buNone/>
            </a:pPr>
            <a:r>
              <a:rPr lang="en-US" altLang="ja-JP" dirty="0" smtClean="0">
                <a:hlinkClick r:id="rId2"/>
              </a:rPr>
              <a:t>https</a:t>
            </a:r>
            <a:r>
              <a:rPr lang="en-US" altLang="ja-JP" dirty="0">
                <a:hlinkClick r:id="rId2"/>
              </a:rPr>
              <a:t>://</a:t>
            </a:r>
            <a:r>
              <a:rPr lang="en-US" altLang="ja-JP" dirty="0" smtClean="0">
                <a:hlinkClick r:id="rId2"/>
              </a:rPr>
              <a:t>www.stat.go.jp/info/today/103.html</a:t>
            </a:r>
            <a:r>
              <a:rPr lang="ja-JP" altLang="en-US" dirty="0" smtClean="0"/>
              <a:t>　（</a:t>
            </a:r>
            <a:r>
              <a:rPr lang="en-US" altLang="ja-JP" dirty="0" smtClean="0"/>
              <a:t>2019</a:t>
            </a:r>
            <a:r>
              <a:rPr lang="ja-JP" altLang="en-US" dirty="0" smtClean="0"/>
              <a:t>年</a:t>
            </a:r>
            <a:r>
              <a:rPr lang="en-US" altLang="ja-JP" dirty="0" smtClean="0"/>
              <a:t>7</a:t>
            </a:r>
            <a:r>
              <a:rPr lang="ja-JP" altLang="en-US" dirty="0" smtClean="0"/>
              <a:t>月</a:t>
            </a:r>
            <a:r>
              <a:rPr lang="en-US" altLang="ja-JP" dirty="0" smtClean="0"/>
              <a:t>14</a:t>
            </a:r>
            <a:r>
              <a:rPr lang="ja-JP" altLang="en-US" dirty="0" smtClean="0"/>
              <a:t>日アクセス）</a:t>
            </a:r>
            <a:endParaRPr lang="en-US" altLang="ja-JP" dirty="0" smtClean="0"/>
          </a:p>
          <a:p>
            <a:pPr marL="0" indent="0">
              <a:buNone/>
            </a:pPr>
            <a:r>
              <a:rPr lang="en-US" altLang="ja-JP" dirty="0" smtClean="0"/>
              <a:t>※2.</a:t>
            </a:r>
            <a:r>
              <a:rPr lang="ja-JP" altLang="en-US" dirty="0" smtClean="0"/>
              <a:t>厚生労働省</a:t>
            </a:r>
            <a:endParaRPr lang="en-US" altLang="ja-JP" dirty="0" smtClean="0"/>
          </a:p>
          <a:p>
            <a:pPr marL="0" indent="0">
              <a:buNone/>
            </a:pPr>
            <a:r>
              <a:rPr lang="en-US" altLang="ja-JP" dirty="0" smtClean="0">
                <a:hlinkClick r:id="rId3"/>
              </a:rPr>
              <a:t>https</a:t>
            </a:r>
            <a:r>
              <a:rPr lang="en-US" altLang="ja-JP" dirty="0">
                <a:hlinkClick r:id="rId3"/>
              </a:rPr>
              <a:t>://</a:t>
            </a:r>
            <a:r>
              <a:rPr lang="en-US" altLang="ja-JP" dirty="0" smtClean="0">
                <a:hlinkClick r:id="rId3"/>
              </a:rPr>
              <a:t>www.mhlw.go.jp/wp/hakusyo/kousei/17/backdata/01-01-01-06.html</a:t>
            </a:r>
            <a:r>
              <a:rPr lang="ja-JP" altLang="en-US" dirty="0"/>
              <a:t> （</a:t>
            </a:r>
            <a:r>
              <a:rPr lang="en-US" altLang="ja-JP" dirty="0"/>
              <a:t>2019</a:t>
            </a:r>
            <a:r>
              <a:rPr lang="ja-JP" altLang="en-US" dirty="0"/>
              <a:t>年</a:t>
            </a:r>
            <a:r>
              <a:rPr lang="en-US" altLang="ja-JP" dirty="0"/>
              <a:t>7</a:t>
            </a:r>
            <a:r>
              <a:rPr lang="ja-JP" altLang="en-US" dirty="0"/>
              <a:t>月</a:t>
            </a:r>
            <a:r>
              <a:rPr lang="en-US" altLang="ja-JP" dirty="0"/>
              <a:t>14</a:t>
            </a:r>
            <a:r>
              <a:rPr lang="ja-JP" altLang="en-US" dirty="0"/>
              <a:t>日アクセス）</a:t>
            </a:r>
            <a:endParaRPr lang="en-US" altLang="ja-JP" dirty="0" smtClean="0"/>
          </a:p>
          <a:p>
            <a:pPr marL="0" indent="0">
              <a:buNone/>
            </a:pPr>
            <a:r>
              <a:rPr lang="en-US" altLang="ja-JP" dirty="0" smtClean="0"/>
              <a:t>※</a:t>
            </a:r>
            <a:r>
              <a:rPr lang="ja-JP" altLang="en-US" dirty="0" smtClean="0"/>
              <a:t>３．国立社会保障・人口問題研究所</a:t>
            </a:r>
            <a:endParaRPr lang="en-US" altLang="ja-JP" dirty="0" smtClean="0"/>
          </a:p>
          <a:p>
            <a:pPr marL="0" indent="0">
              <a:buNone/>
            </a:pPr>
            <a:r>
              <a:rPr lang="en-US" altLang="ja-JP" dirty="0" smtClean="0">
                <a:hlinkClick r:id="rId4"/>
              </a:rPr>
              <a:t>http</a:t>
            </a:r>
            <a:r>
              <a:rPr lang="en-US" altLang="ja-JP" dirty="0">
                <a:hlinkClick r:id="rId4"/>
              </a:rPr>
              <a:t>://</a:t>
            </a:r>
            <a:r>
              <a:rPr lang="en-US" altLang="ja-JP" dirty="0" smtClean="0">
                <a:hlinkClick r:id="rId4"/>
              </a:rPr>
              <a:t>www.ipss.go.jp/s-info/j/seiho/seiho.asp</a:t>
            </a:r>
            <a:r>
              <a:rPr lang="ja-JP" altLang="en-US" dirty="0"/>
              <a:t> （</a:t>
            </a:r>
            <a:r>
              <a:rPr lang="en-US" altLang="ja-JP" dirty="0"/>
              <a:t>2019</a:t>
            </a:r>
            <a:r>
              <a:rPr lang="ja-JP" altLang="en-US" dirty="0"/>
              <a:t>年</a:t>
            </a:r>
            <a:r>
              <a:rPr lang="en-US" altLang="ja-JP" dirty="0"/>
              <a:t>7</a:t>
            </a:r>
            <a:r>
              <a:rPr lang="ja-JP" altLang="en-US" dirty="0"/>
              <a:t>月</a:t>
            </a:r>
            <a:r>
              <a:rPr lang="en-US" altLang="ja-JP" dirty="0"/>
              <a:t>14</a:t>
            </a:r>
            <a:r>
              <a:rPr lang="ja-JP" altLang="en-US" dirty="0"/>
              <a:t>日アクセス）</a:t>
            </a:r>
            <a:endParaRPr lang="en-US" altLang="ja-JP" dirty="0" smtClean="0"/>
          </a:p>
          <a:p>
            <a:pPr marL="0" indent="0">
              <a:buNone/>
            </a:pPr>
            <a:r>
              <a:rPr lang="en-US" altLang="ja-JP" dirty="0" smtClean="0"/>
              <a:t>※</a:t>
            </a:r>
            <a:r>
              <a:rPr lang="ja-JP" altLang="en-US" dirty="0" smtClean="0"/>
              <a:t>４</a:t>
            </a:r>
            <a:r>
              <a:rPr lang="en-US" altLang="ja-JP" dirty="0" smtClean="0"/>
              <a:t>.</a:t>
            </a:r>
            <a:r>
              <a:rPr lang="ja-JP" altLang="en-US" dirty="0" smtClean="0"/>
              <a:t>同上</a:t>
            </a:r>
            <a:endParaRPr lang="en-US" altLang="ja-JP" dirty="0" smtClean="0"/>
          </a:p>
          <a:p>
            <a:pPr marL="0" indent="0">
              <a:buNone/>
            </a:pPr>
            <a:r>
              <a:rPr lang="en-US" altLang="ja-JP" dirty="0" smtClean="0"/>
              <a:t>※</a:t>
            </a:r>
            <a:r>
              <a:rPr lang="ja-JP" altLang="en-US" dirty="0" smtClean="0"/>
              <a:t>５</a:t>
            </a:r>
            <a:r>
              <a:rPr lang="en-US" altLang="ja-JP" dirty="0" smtClean="0"/>
              <a:t>.</a:t>
            </a:r>
            <a:r>
              <a:rPr lang="ja-JP" altLang="en-US" dirty="0" smtClean="0"/>
              <a:t>ナウル、世界一の贅沢に溺れた国の結末</a:t>
            </a:r>
            <a:endParaRPr lang="en-US" altLang="ja-JP" dirty="0" err="1"/>
          </a:p>
          <a:p>
            <a:pPr marL="0" indent="0">
              <a:buNone/>
            </a:pPr>
            <a:r>
              <a:rPr lang="en-US" altLang="ja-JP" dirty="0" smtClean="0">
                <a:hlinkClick r:id="rId5"/>
              </a:rPr>
              <a:t>https</a:t>
            </a:r>
            <a:r>
              <a:rPr lang="en-US" altLang="ja-JP" dirty="0">
                <a:hlinkClick r:id="rId5"/>
              </a:rPr>
              <a:t>://</a:t>
            </a:r>
            <a:r>
              <a:rPr lang="en-US" altLang="ja-JP" dirty="0" smtClean="0">
                <a:hlinkClick r:id="rId5"/>
              </a:rPr>
              <a:t>business.nikkei.com/atcl/opinion/16/122700036/032000008/</a:t>
            </a:r>
            <a:r>
              <a:rPr lang="en-US" altLang="ja-JP" dirty="0" smtClean="0"/>
              <a:t> (2019</a:t>
            </a:r>
            <a:r>
              <a:rPr lang="ja-JP" altLang="en-US" dirty="0" smtClean="0"/>
              <a:t>年</a:t>
            </a:r>
            <a:r>
              <a:rPr lang="en-US" altLang="ja-JP" dirty="0" smtClean="0"/>
              <a:t>7</a:t>
            </a:r>
            <a:r>
              <a:rPr lang="ja-JP" altLang="en-US" dirty="0" smtClean="0"/>
              <a:t>月</a:t>
            </a:r>
            <a:r>
              <a:rPr lang="en-US" altLang="ja-JP" dirty="0" smtClean="0"/>
              <a:t>14</a:t>
            </a:r>
            <a:r>
              <a:rPr lang="ja-JP" altLang="en-US" dirty="0" smtClean="0"/>
              <a:t>日アクセス）</a:t>
            </a:r>
            <a:endParaRPr lang="en-US" altLang="ja-JP" dirty="0" smtClean="0"/>
          </a:p>
          <a:p>
            <a:pPr marL="0" indent="0">
              <a:buNone/>
            </a:pPr>
            <a:r>
              <a:rPr lang="en-US" altLang="ja-JP" dirty="0" smtClean="0"/>
              <a:t>※6.</a:t>
            </a:r>
            <a:r>
              <a:rPr kumimoji="1" lang="ja-JP" altLang="en-US" dirty="0" smtClean="0"/>
              <a:t>古山明男</a:t>
            </a:r>
            <a:r>
              <a:rPr kumimoji="1" lang="en-US" altLang="ja-JP" dirty="0" smtClean="0"/>
              <a:t>『</a:t>
            </a:r>
            <a:r>
              <a:rPr kumimoji="1" lang="ja-JP" altLang="en-US" dirty="0" smtClean="0"/>
              <a:t>ベーシック・インカムのある暮らし</a:t>
            </a:r>
            <a:r>
              <a:rPr kumimoji="1" lang="en-US" altLang="ja-JP" dirty="0" smtClean="0"/>
              <a:t>-</a:t>
            </a:r>
            <a:r>
              <a:rPr kumimoji="1" lang="ja-JP" altLang="en-US" dirty="0" smtClean="0"/>
              <a:t>生活本位制マネーがもたらす新しい社会</a:t>
            </a:r>
            <a:r>
              <a:rPr kumimoji="1" lang="en-US" altLang="ja-JP" dirty="0" smtClean="0"/>
              <a:t>』</a:t>
            </a:r>
            <a:r>
              <a:rPr kumimoji="1" lang="ja-JP" altLang="en-US" dirty="0" smtClean="0"/>
              <a:t>株式会社ライフサポート社</a:t>
            </a:r>
            <a:r>
              <a:rPr lang="en-US" altLang="ja-JP" dirty="0" smtClean="0"/>
              <a:t>,2015</a:t>
            </a:r>
            <a:r>
              <a:rPr lang="ja-JP" altLang="en-US" dirty="0" smtClean="0"/>
              <a:t>年</a:t>
            </a:r>
            <a:r>
              <a:rPr lang="en-US" altLang="ja-JP" dirty="0" smtClean="0"/>
              <a:t>.</a:t>
            </a:r>
          </a:p>
        </p:txBody>
      </p:sp>
    </p:spTree>
    <p:extLst>
      <p:ext uri="{BB962C8B-B14F-4D97-AF65-F5344CB8AC3E}">
        <p14:creationId xmlns:p14="http://schemas.microsoft.com/office/powerpoint/2010/main" val="3838717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本ディベートにおける</a:t>
            </a:r>
            <a:r>
              <a:rPr kumimoji="1" lang="en-US" altLang="ja-JP" dirty="0" smtClean="0"/>
              <a:t>BI</a:t>
            </a:r>
            <a:r>
              <a:rPr kumimoji="1" lang="ja-JP" altLang="en-US" dirty="0" smtClean="0"/>
              <a:t>の定義</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各市民に定期的に</a:t>
            </a:r>
            <a:r>
              <a:rPr kumimoji="1" lang="ja-JP" altLang="en-US" u="sng" dirty="0" smtClean="0"/>
              <a:t>無条件</a:t>
            </a:r>
            <a:r>
              <a:rPr kumimoji="1" lang="ja-JP" altLang="en-US" dirty="0" smtClean="0"/>
              <a:t>で支払われることが補償された所得。</a:t>
            </a:r>
            <a:endParaRPr kumimoji="1" lang="en-US" altLang="ja-JP" dirty="0" smtClean="0"/>
          </a:p>
          <a:p>
            <a:pPr marL="0" indent="0">
              <a:buNone/>
            </a:pPr>
            <a:r>
              <a:rPr kumimoji="1" lang="ja-JP" altLang="en-US" dirty="0" smtClean="0"/>
              <a:t>　</a:t>
            </a:r>
            <a:r>
              <a:rPr kumimoji="1" lang="ja-JP" altLang="en-US" u="sng" dirty="0" smtClean="0"/>
              <a:t>無条件</a:t>
            </a:r>
            <a:r>
              <a:rPr kumimoji="1" lang="ja-JP" altLang="en-US" dirty="0" smtClean="0"/>
              <a:t>とは個人の個別的な必要性や事情は無視することを指す。</a:t>
            </a:r>
            <a:endParaRPr kumimoji="1" lang="en-US" altLang="ja-JP" dirty="0" smtClean="0"/>
          </a:p>
          <a:p>
            <a:pPr marL="0" indent="0">
              <a:buNone/>
            </a:pPr>
            <a:endParaRPr lang="en-US" altLang="ja-JP" dirty="0"/>
          </a:p>
          <a:p>
            <a:r>
              <a:rPr kumimoji="1" lang="ja-JP" altLang="en-US" dirty="0" smtClean="0"/>
              <a:t>国民が最低限の生活を送ることにも焦点を当てている。</a:t>
            </a:r>
            <a:endParaRPr kumimoji="1" lang="en-US" altLang="ja-JP" dirty="0" smtClean="0"/>
          </a:p>
        </p:txBody>
      </p:sp>
    </p:spTree>
    <p:extLst>
      <p:ext uri="{BB962C8B-B14F-4D97-AF65-F5344CB8AC3E}">
        <p14:creationId xmlns:p14="http://schemas.microsoft.com/office/powerpoint/2010/main" val="3295306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9E2D77F-BF4E-47CC-86B0-11FE09162D84}"/>
              </a:ext>
            </a:extLst>
          </p:cNvPr>
          <p:cNvSpPr>
            <a:spLocks noGrp="1"/>
          </p:cNvSpPr>
          <p:nvPr>
            <p:ph type="title"/>
          </p:nvPr>
        </p:nvSpPr>
        <p:spPr/>
        <p:txBody>
          <a:bodyPr/>
          <a:lstStyle/>
          <a:p>
            <a:r>
              <a:rPr kumimoji="1" lang="ja-JP" altLang="en-US" dirty="0"/>
              <a:t>反対派の立論</a:t>
            </a:r>
          </a:p>
        </p:txBody>
      </p:sp>
      <p:sp>
        <p:nvSpPr>
          <p:cNvPr id="3" name="コンテンツ プレースホルダー 2">
            <a:extLst>
              <a:ext uri="{FF2B5EF4-FFF2-40B4-BE49-F238E27FC236}">
                <a16:creationId xmlns="" xmlns:a16="http://schemas.microsoft.com/office/drawing/2014/main" id="{2BAFE727-3831-4A6A-BFD5-3ED51F2BFA74}"/>
              </a:ext>
            </a:extLst>
          </p:cNvPr>
          <p:cNvSpPr>
            <a:spLocks noGrp="1"/>
          </p:cNvSpPr>
          <p:nvPr>
            <p:ph idx="1"/>
          </p:nvPr>
        </p:nvSpPr>
        <p:spPr/>
        <p:txBody>
          <a:bodyPr>
            <a:noAutofit/>
          </a:bodyPr>
          <a:lstStyle/>
          <a:p>
            <a:r>
              <a:rPr kumimoji="1" lang="ja-JP" altLang="en-US" sz="3600" dirty="0" smtClean="0"/>
              <a:t>財源はどうするのか</a:t>
            </a:r>
            <a:r>
              <a:rPr lang="en-US" altLang="ja-JP" sz="3600" dirty="0" smtClean="0"/>
              <a:t>(</a:t>
            </a:r>
            <a:r>
              <a:rPr lang="ja-JP" altLang="en-US" sz="3600" dirty="0" smtClean="0"/>
              <a:t>三富</a:t>
            </a:r>
            <a:r>
              <a:rPr lang="en-US" altLang="ja-JP" sz="3600" dirty="0" smtClean="0"/>
              <a:t>)</a:t>
            </a:r>
          </a:p>
          <a:p>
            <a:pPr marL="0" indent="0">
              <a:buNone/>
            </a:pPr>
            <a:endParaRPr kumimoji="1" lang="en-US" altLang="ja-JP" sz="3600" dirty="0" smtClean="0"/>
          </a:p>
          <a:p>
            <a:r>
              <a:rPr lang="ja-JP" altLang="en-US" sz="3600" dirty="0" smtClean="0"/>
              <a:t>もし</a:t>
            </a:r>
            <a:r>
              <a:rPr lang="en-US" altLang="ja-JP" sz="3600" dirty="0" smtClean="0"/>
              <a:t>BI</a:t>
            </a:r>
            <a:r>
              <a:rPr lang="ja-JP" altLang="en-US" sz="3600" dirty="0" smtClean="0"/>
              <a:t>を続けられなくなったら</a:t>
            </a:r>
            <a:r>
              <a:rPr lang="en-US" altLang="ja-JP" sz="3600" dirty="0" smtClean="0"/>
              <a:t>(</a:t>
            </a:r>
            <a:r>
              <a:rPr lang="ja-JP" altLang="en-US" sz="3600" dirty="0" smtClean="0"/>
              <a:t>前澤</a:t>
            </a:r>
            <a:r>
              <a:rPr lang="en-US" altLang="ja-JP" sz="3600" dirty="0" smtClean="0"/>
              <a:t>)</a:t>
            </a:r>
          </a:p>
          <a:p>
            <a:pPr marL="0" indent="0">
              <a:buNone/>
            </a:pPr>
            <a:endParaRPr kumimoji="1" lang="en-US" altLang="ja-JP" sz="3600" dirty="0" smtClean="0"/>
          </a:p>
          <a:p>
            <a:r>
              <a:rPr kumimoji="1" lang="ja-JP" altLang="en-US" sz="3600" dirty="0" smtClean="0"/>
              <a:t>フリーライダーをする人がいる</a:t>
            </a:r>
            <a:r>
              <a:rPr kumimoji="1" lang="en-US" altLang="ja-JP" sz="3600" dirty="0" smtClean="0"/>
              <a:t>(</a:t>
            </a:r>
            <a:r>
              <a:rPr kumimoji="1" lang="ja-JP" altLang="en-US" sz="3600" dirty="0" smtClean="0"/>
              <a:t>須藤</a:t>
            </a:r>
            <a:r>
              <a:rPr kumimoji="1" lang="en-US" altLang="ja-JP" sz="3600" dirty="0" smtClean="0"/>
              <a:t>)</a:t>
            </a:r>
          </a:p>
          <a:p>
            <a:pPr marL="0" indent="0">
              <a:buNone/>
            </a:pPr>
            <a:endParaRPr kumimoji="1" lang="en-US" altLang="ja-JP" sz="3600" dirty="0" smtClean="0"/>
          </a:p>
          <a:p>
            <a:r>
              <a:rPr lang="ja-JP" altLang="en-US" sz="3600" dirty="0" smtClean="0"/>
              <a:t>費用</a:t>
            </a:r>
            <a:r>
              <a:rPr lang="ja-JP" altLang="en-US" sz="3600" dirty="0"/>
              <a:t>効果的</a:t>
            </a:r>
            <a:r>
              <a:rPr lang="ja-JP" altLang="en-US" sz="3600" dirty="0" smtClean="0"/>
              <a:t>でない</a:t>
            </a:r>
            <a:r>
              <a:rPr lang="en-US" altLang="ja-JP" sz="3600" dirty="0" smtClean="0"/>
              <a:t>(</a:t>
            </a:r>
            <a:r>
              <a:rPr lang="ja-JP" altLang="en-US" sz="3600" dirty="0" smtClean="0"/>
              <a:t>須藤</a:t>
            </a:r>
            <a:r>
              <a:rPr lang="en-US" altLang="ja-JP" sz="3600" dirty="0" smtClean="0"/>
              <a:t>)</a:t>
            </a:r>
            <a:endParaRPr kumimoji="1" lang="ja-JP" altLang="en-US" sz="3600" dirty="0"/>
          </a:p>
        </p:txBody>
      </p:sp>
    </p:spTree>
    <p:extLst>
      <p:ext uri="{BB962C8B-B14F-4D97-AF65-F5344CB8AC3E}">
        <p14:creationId xmlns:p14="http://schemas.microsoft.com/office/powerpoint/2010/main" val="310649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財源はどうするのか</a:t>
            </a:r>
            <a:endParaRPr kumimoji="1" lang="ja-JP" altLang="en-US" dirty="0"/>
          </a:p>
        </p:txBody>
      </p:sp>
      <p:sp>
        <p:nvSpPr>
          <p:cNvPr id="5" name="コンテンツ プレースホルダー 4"/>
          <p:cNvSpPr>
            <a:spLocks noGrp="1"/>
          </p:cNvSpPr>
          <p:nvPr>
            <p:ph idx="1"/>
          </p:nvPr>
        </p:nvSpPr>
        <p:spPr/>
        <p:txBody>
          <a:bodyPr>
            <a:normAutofit fontScale="92500" lnSpcReduction="20000"/>
          </a:bodyPr>
          <a:lstStyle/>
          <a:p>
            <a:pPr marL="0" indent="0">
              <a:buNone/>
            </a:pPr>
            <a:r>
              <a:rPr kumimoji="1" lang="ja-JP" altLang="en-US" dirty="0" smtClean="0"/>
              <a:t>ベーシックインカム</a:t>
            </a:r>
            <a:r>
              <a:rPr lang="ja-JP" altLang="en-US" dirty="0"/>
              <a:t>導</a:t>
            </a:r>
            <a:r>
              <a:rPr lang="ja-JP" altLang="en-US" dirty="0" smtClean="0"/>
              <a:t>入</a:t>
            </a:r>
            <a:r>
              <a:rPr lang="ja-JP" altLang="en-US" dirty="0"/>
              <a:t>国</a:t>
            </a:r>
            <a:r>
              <a:rPr lang="ja-JP" altLang="en-US" dirty="0" smtClean="0"/>
              <a:t>の現状</a:t>
            </a:r>
            <a:endParaRPr lang="en-US" altLang="ja-JP" dirty="0" smtClean="0"/>
          </a:p>
          <a:p>
            <a:pPr marL="0" indent="0">
              <a:buNone/>
            </a:pPr>
            <a:r>
              <a:rPr kumimoji="1" lang="ja-JP" altLang="en-US" dirty="0" smtClean="0"/>
              <a:t>成功</a:t>
            </a:r>
            <a:endParaRPr kumimoji="1" lang="en-US" altLang="ja-JP" dirty="0" smtClean="0"/>
          </a:p>
          <a:p>
            <a:pPr marL="0" indent="0">
              <a:buNone/>
            </a:pPr>
            <a:r>
              <a:rPr lang="ja-JP" altLang="en-US" dirty="0" smtClean="0"/>
              <a:t>アラスカ</a:t>
            </a:r>
            <a:endParaRPr lang="en-US" altLang="ja-JP" dirty="0" smtClean="0"/>
          </a:p>
          <a:p>
            <a:pPr marL="0" indent="0">
              <a:buNone/>
            </a:pPr>
            <a:r>
              <a:rPr kumimoji="1" lang="ja-JP" altLang="en-US" dirty="0" smtClean="0"/>
              <a:t>カタール</a:t>
            </a:r>
            <a:endParaRPr kumimoji="1" lang="en-US" altLang="ja-JP" dirty="0" smtClean="0"/>
          </a:p>
          <a:p>
            <a:pPr marL="0" indent="0">
              <a:buNone/>
            </a:pPr>
            <a:r>
              <a:rPr lang="ja-JP" altLang="en-US" dirty="0" smtClean="0"/>
              <a:t>（両国とも石油産出国であり、石油によるオイルマネーを財源としている）</a:t>
            </a:r>
            <a:endParaRPr kumimoji="1" lang="en-US" altLang="ja-JP" dirty="0" smtClean="0"/>
          </a:p>
          <a:p>
            <a:pPr marL="0" indent="0">
              <a:buNone/>
            </a:pPr>
            <a:r>
              <a:rPr lang="ja-JP" altLang="en-US" dirty="0" smtClean="0"/>
              <a:t>失敗</a:t>
            </a:r>
            <a:endParaRPr lang="en-US" altLang="ja-JP" dirty="0" smtClean="0"/>
          </a:p>
          <a:p>
            <a:pPr marL="0" indent="0">
              <a:buNone/>
            </a:pPr>
            <a:r>
              <a:rPr lang="ja-JP" altLang="en-US" dirty="0" smtClean="0"/>
              <a:t>カナダ</a:t>
            </a:r>
            <a:endParaRPr lang="en-US" altLang="ja-JP" dirty="0" smtClean="0"/>
          </a:p>
          <a:p>
            <a:pPr marL="0" indent="0">
              <a:buNone/>
            </a:pPr>
            <a:r>
              <a:rPr lang="ja-JP" altLang="en-US" dirty="0" smtClean="0"/>
              <a:t>フィンランド</a:t>
            </a:r>
            <a:endParaRPr lang="en-US" altLang="ja-JP" dirty="0" smtClean="0"/>
          </a:p>
          <a:p>
            <a:pPr marL="0" indent="0">
              <a:buNone/>
            </a:pPr>
            <a:r>
              <a:rPr lang="ja-JP" altLang="en-US" dirty="0" smtClean="0"/>
              <a:t>（両国とも２０１７年から開始したが、財政的コストに国が耐えられず予定よりも早く断念）</a:t>
            </a:r>
            <a:endParaRPr lang="en-US" altLang="ja-JP" dirty="0" smtClean="0"/>
          </a:p>
        </p:txBody>
      </p:sp>
    </p:spTree>
    <p:extLst>
      <p:ext uri="{BB962C8B-B14F-4D97-AF65-F5344CB8AC3E}">
        <p14:creationId xmlns:p14="http://schemas.microsoft.com/office/powerpoint/2010/main" val="2455618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459377" y="313509"/>
            <a:ext cx="10515600" cy="5967957"/>
          </a:xfrm>
        </p:spPr>
        <p:txBody>
          <a:bodyPr>
            <a:normAutofit/>
          </a:bodyPr>
          <a:lstStyle/>
          <a:p>
            <a:r>
              <a:rPr lang="ja-JP" altLang="en-US" sz="3600" dirty="0" smtClean="0"/>
              <a:t>日本で</a:t>
            </a:r>
            <a:r>
              <a:rPr lang="ja-JP" altLang="en-US" sz="3600" dirty="0"/>
              <a:t>導入</a:t>
            </a:r>
            <a:r>
              <a:rPr lang="ja-JP" altLang="en-US" sz="3600" dirty="0" smtClean="0"/>
              <a:t>する場合を考える</a:t>
            </a:r>
            <a:endParaRPr lang="en-US" altLang="ja-JP" sz="3600" dirty="0" smtClean="0"/>
          </a:p>
          <a:p>
            <a:pPr marL="0" indent="0">
              <a:buNone/>
            </a:pPr>
            <a:r>
              <a:rPr lang="ja-JP" altLang="en-US" sz="3600" dirty="0" smtClean="0"/>
              <a:t>年金生活を送る夫婦の生活費が約２４万円なので支給額を１２万円、日本の総人口約１億２０００万そのうち１５歳未満が約１５００万なので成人人口は約１億５００万人として計算してみる</a:t>
            </a:r>
            <a:endParaRPr lang="en-US" altLang="ja-JP" sz="3600" dirty="0" smtClean="0"/>
          </a:p>
          <a:p>
            <a:pPr marL="0" indent="0">
              <a:buNone/>
            </a:pPr>
            <a:r>
              <a:rPr lang="ja-JP" altLang="en-US" sz="3600" dirty="0" smtClean="0"/>
              <a:t>１</a:t>
            </a:r>
            <a:r>
              <a:rPr lang="en-US" altLang="ja-JP" sz="3600" dirty="0" smtClean="0"/>
              <a:t>2</a:t>
            </a:r>
            <a:r>
              <a:rPr lang="ja-JP" altLang="en-US" sz="3600" dirty="0" smtClean="0"/>
              <a:t>万円</a:t>
            </a:r>
            <a:r>
              <a:rPr lang="en-US" altLang="ja-JP" sz="3600" dirty="0" smtClean="0"/>
              <a:t>×12</a:t>
            </a:r>
            <a:r>
              <a:rPr lang="ja-JP" altLang="en-US" sz="3600" dirty="0" smtClean="0"/>
              <a:t>か月</a:t>
            </a:r>
            <a:r>
              <a:rPr lang="en-US" altLang="ja-JP" sz="3600" dirty="0" smtClean="0"/>
              <a:t>×</a:t>
            </a:r>
            <a:r>
              <a:rPr lang="ja-JP" altLang="en-US" sz="3600" dirty="0" smtClean="0"/>
              <a:t>１億５００万人＝約１５０兆</a:t>
            </a:r>
            <a:endParaRPr lang="en-US" altLang="ja-JP" sz="3600" dirty="0" smtClean="0"/>
          </a:p>
          <a:p>
            <a:pPr marL="0" indent="0">
              <a:buNone/>
            </a:pPr>
            <a:r>
              <a:rPr lang="ja-JP" altLang="en-US" sz="3600" dirty="0" smtClean="0"/>
              <a:t>社会保障給付費が年間約１１４兆なのを考えると負担が大きすぎる</a:t>
            </a:r>
            <a:endParaRPr lang="ja-JP" altLang="en-US" sz="3600" dirty="0"/>
          </a:p>
        </p:txBody>
      </p:sp>
    </p:spTree>
    <p:extLst>
      <p:ext uri="{BB962C8B-B14F-4D97-AF65-F5344CB8AC3E}">
        <p14:creationId xmlns:p14="http://schemas.microsoft.com/office/powerpoint/2010/main" val="1258342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8686" y="5169331"/>
            <a:ext cx="8610600" cy="1086326"/>
          </a:xfrm>
        </p:spPr>
        <p:txBody>
          <a:bodyPr/>
          <a:lstStyle/>
          <a:p>
            <a:r>
              <a:rPr lang="en-US" altLang="ja-JP" dirty="0" smtClean="0"/>
              <a:t>※</a:t>
            </a:r>
            <a:r>
              <a:rPr lang="ja-JP" altLang="en-US" dirty="0" smtClean="0"/>
              <a:t>１</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2914" y="41589"/>
            <a:ext cx="6947263" cy="5127742"/>
          </a:xfrm>
        </p:spPr>
      </p:pic>
    </p:spTree>
    <p:extLst>
      <p:ext uri="{BB962C8B-B14F-4D97-AF65-F5344CB8AC3E}">
        <p14:creationId xmlns:p14="http://schemas.microsoft.com/office/powerpoint/2010/main" val="95192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09271" y="5602515"/>
            <a:ext cx="8973457" cy="696685"/>
          </a:xfrm>
        </p:spPr>
        <p:txBody>
          <a:bodyPr>
            <a:normAutofit/>
          </a:bodyPr>
          <a:lstStyle/>
          <a:p>
            <a:r>
              <a:rPr kumimoji="1" lang="en-US" altLang="ja-JP" dirty="0" smtClean="0"/>
              <a:t>※</a:t>
            </a:r>
            <a:r>
              <a:rPr kumimoji="1" lang="ja-JP" altLang="en-US" dirty="0" smtClean="0"/>
              <a:t>２</a:t>
            </a:r>
            <a:endParaRPr kumimoji="1" lang="ja-JP" altLang="en-US" dirty="0"/>
          </a:p>
        </p:txBody>
      </p:sp>
      <p:pic>
        <p:nvPicPr>
          <p:cNvPr id="6" name="コンテンツ プレースホルダー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8229" y="365125"/>
            <a:ext cx="9695542" cy="4884283"/>
          </a:xfrm>
        </p:spPr>
      </p:pic>
    </p:spTree>
    <p:extLst>
      <p:ext uri="{BB962C8B-B14F-4D97-AF65-F5344CB8AC3E}">
        <p14:creationId xmlns:p14="http://schemas.microsoft.com/office/powerpoint/2010/main" val="2323281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640114" y="5587999"/>
            <a:ext cx="9713686" cy="943429"/>
          </a:xfrm>
        </p:spPr>
        <p:txBody>
          <a:bodyPr/>
          <a:lstStyle/>
          <a:p>
            <a:r>
              <a:rPr kumimoji="1" lang="ja-JP" altLang="en-US" dirty="0" smtClean="0"/>
              <a:t>国の負担約</a:t>
            </a:r>
            <a:r>
              <a:rPr kumimoji="1" lang="en-US" altLang="ja-JP" dirty="0" smtClean="0"/>
              <a:t>3</a:t>
            </a:r>
            <a:r>
              <a:rPr kumimoji="1" lang="ja-JP" altLang="en-US" dirty="0" smtClean="0"/>
              <a:t>兆円　　　　　　</a:t>
            </a:r>
            <a:r>
              <a:rPr kumimoji="1" lang="en-US" altLang="ja-JP" dirty="0" smtClean="0"/>
              <a:t>※3</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695972421"/>
              </p:ext>
            </p:extLst>
          </p:nvPr>
        </p:nvGraphicFramePr>
        <p:xfrm>
          <a:off x="2779561" y="365125"/>
          <a:ext cx="6052308" cy="4441110"/>
        </p:xfrm>
        <a:graphic>
          <a:graphicData uri="http://schemas.openxmlformats.org/drawingml/2006/table">
            <a:tbl>
              <a:tblPr>
                <a:tableStyleId>{5C22544A-7EE6-4342-B048-85BDC9FD1C3A}</a:tableStyleId>
              </a:tblPr>
              <a:tblGrid>
                <a:gridCol w="158291">
                  <a:extLst>
                    <a:ext uri="{9D8B030D-6E8A-4147-A177-3AD203B41FA5}">
                      <a16:colId xmlns="" xmlns:a16="http://schemas.microsoft.com/office/drawing/2014/main" val="3871080211"/>
                    </a:ext>
                  </a:extLst>
                </a:gridCol>
                <a:gridCol w="3100644">
                  <a:extLst>
                    <a:ext uri="{9D8B030D-6E8A-4147-A177-3AD203B41FA5}">
                      <a16:colId xmlns="" xmlns:a16="http://schemas.microsoft.com/office/drawing/2014/main" val="1546602845"/>
                    </a:ext>
                  </a:extLst>
                </a:gridCol>
                <a:gridCol w="1626364">
                  <a:extLst>
                    <a:ext uri="{9D8B030D-6E8A-4147-A177-3AD203B41FA5}">
                      <a16:colId xmlns="" xmlns:a16="http://schemas.microsoft.com/office/drawing/2014/main" val="2616592985"/>
                    </a:ext>
                  </a:extLst>
                </a:gridCol>
                <a:gridCol w="1167009">
                  <a:extLst>
                    <a:ext uri="{9D8B030D-6E8A-4147-A177-3AD203B41FA5}">
                      <a16:colId xmlns="" xmlns:a16="http://schemas.microsoft.com/office/drawing/2014/main" val="872828533"/>
                    </a:ext>
                  </a:extLst>
                </a:gridCol>
              </a:tblGrid>
              <a:tr h="186034">
                <a:tc gridSpan="2">
                  <a:txBody>
                    <a:bodyPr/>
                    <a:lstStyle/>
                    <a:p>
                      <a:pPr algn="l" fontAlgn="ctr"/>
                      <a:r>
                        <a:rPr lang="zh-TW" altLang="en-US" sz="1100" u="none" strike="noStrike">
                          <a:effectLst/>
                        </a:rPr>
                        <a:t>第</a:t>
                      </a:r>
                      <a:r>
                        <a:rPr lang="en-US" altLang="zh-TW" sz="1100" u="none" strike="noStrike">
                          <a:effectLst/>
                        </a:rPr>
                        <a:t>271</a:t>
                      </a:r>
                      <a:r>
                        <a:rPr lang="zh-TW" altLang="en-US" sz="1100" u="none" strike="noStrike">
                          <a:effectLst/>
                        </a:rPr>
                        <a:t>表　保護費</a:t>
                      </a:r>
                      <a:r>
                        <a:rPr lang="en-US" altLang="zh-TW" sz="1100" u="none" strike="noStrike">
                          <a:effectLst/>
                        </a:rPr>
                        <a:t>(</a:t>
                      </a:r>
                      <a:r>
                        <a:rPr lang="zh-TW" altLang="en-US" sz="1100" u="none" strike="noStrike">
                          <a:effectLst/>
                        </a:rPr>
                        <a:t>扶助別</a:t>
                      </a:r>
                      <a:r>
                        <a:rPr lang="en-US" altLang="zh-TW" sz="1100" u="none" strike="noStrike">
                          <a:effectLst/>
                        </a:rPr>
                        <a:t>)</a:t>
                      </a:r>
                      <a:endParaRPr lang="en-US" altLang="zh-TW" sz="11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hMerge="1">
                  <a:txBody>
                    <a:bodyPr/>
                    <a:lstStyle/>
                    <a:p>
                      <a:endParaRPr kumimoji="1" lang="ja-JP" altLang="en-US"/>
                    </a:p>
                  </a:txBody>
                  <a:tcPr/>
                </a:tc>
                <a:tc>
                  <a:txBody>
                    <a:bodyPr/>
                    <a:lstStyle/>
                    <a:p>
                      <a:pPr algn="l" fontAlgn="ctr"/>
                      <a:endParaRPr lang="ja-JP" altLang="en-US" sz="11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extLst>
                  <a:ext uri="{0D108BD9-81ED-4DB2-BD59-A6C34878D82A}">
                    <a16:rowId xmlns="" xmlns:a16="http://schemas.microsoft.com/office/drawing/2014/main" val="1092968407"/>
                  </a:ext>
                </a:extLst>
              </a:tr>
              <a:tr h="0">
                <a:tc>
                  <a:txBody>
                    <a:bodyPr/>
                    <a:lstStyle/>
                    <a:p>
                      <a:pPr algn="l" fontAlgn="ctr"/>
                      <a:endParaRPr lang="ja-JP" altLang="en-US" sz="11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a:txBody>
                    <a:bodyPr/>
                    <a:lstStyle/>
                    <a:p>
                      <a:pPr algn="l" fontAlgn="ctr"/>
                      <a:endParaRPr lang="ja-JP" altLang="en-US" sz="1100" b="0" i="0" u="none" strike="noStrike" dirty="0">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l" fontAlgn="ctr"/>
                      <a:endParaRPr lang="ja-JP" altLang="en-US" sz="11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extLst>
                  <a:ext uri="{0D108BD9-81ED-4DB2-BD59-A6C34878D82A}">
                    <a16:rowId xmlns="" xmlns:a16="http://schemas.microsoft.com/office/drawing/2014/main" val="551146369"/>
                  </a:ext>
                </a:extLst>
              </a:tr>
              <a:tr h="264018">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900" u="none" strike="noStrike">
                          <a:effectLst/>
                        </a:rPr>
                        <a:t>（単位　千円）</a:t>
                      </a:r>
                      <a:endParaRPr lang="ja-JP" altLang="en-US" sz="9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3187280608"/>
                  </a:ext>
                </a:extLst>
              </a:tr>
              <a:tr h="173012">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extLst>
                  <a:ext uri="{0D108BD9-81ED-4DB2-BD59-A6C34878D82A}">
                    <a16:rowId xmlns="" xmlns:a16="http://schemas.microsoft.com/office/drawing/2014/main" val="4063875746"/>
                  </a:ext>
                </a:extLst>
              </a:tr>
              <a:tr h="372068">
                <a:tc gridSpan="2">
                  <a:txBody>
                    <a:bodyPr/>
                    <a:lstStyle/>
                    <a:p>
                      <a:pPr algn="ctr" fontAlgn="ctr"/>
                      <a:r>
                        <a:rPr lang="zh-CN" altLang="en-US" sz="1000" u="none" strike="noStrike" dirty="0">
                          <a:effectLst/>
                        </a:rPr>
                        <a:t>区　　　　　　分</a:t>
                      </a:r>
                      <a:endParaRPr lang="zh-CN" altLang="en-US" sz="1000" b="0" i="0" u="none" strike="noStrike" dirty="0">
                        <a:effectLst/>
                        <a:latin typeface="ＭＳ 明朝" panose="02020609040205080304" pitchFamily="17" charset="-128"/>
                        <a:ea typeface="ＭＳ 明朝" panose="02020609040205080304" pitchFamily="17" charset="-128"/>
                      </a:endParaRPr>
                    </a:p>
                  </a:txBody>
                  <a:tcPr marL="9302" marR="9302" marT="9302" marB="0" anchor="ctr"/>
                </a:tc>
                <a:tc hMerge="1">
                  <a:txBody>
                    <a:bodyPr/>
                    <a:lstStyle/>
                    <a:p>
                      <a:endParaRPr kumimoji="1" lang="ja-JP" altLang="en-US"/>
                    </a:p>
                  </a:txBody>
                  <a:tcPr/>
                </a:tc>
                <a:tc>
                  <a:txBody>
                    <a:bodyPr/>
                    <a:lstStyle/>
                    <a:p>
                      <a:pPr algn="ctr" fontAlgn="ctr"/>
                      <a:r>
                        <a:rPr lang="ja-JP" altLang="en-US" sz="1000" u="none" strike="noStrike">
                          <a:effectLst/>
                        </a:rPr>
                        <a:t>平成元年度         　　　　　　　　　　　　　　　　　　　　　　　　　　　　　　　　　　　　　　　　　　　                                                                                    </a:t>
                      </a:r>
                      <a:r>
                        <a:rPr lang="en-US" altLang="ja-JP" sz="1000" u="none" strike="noStrike">
                          <a:effectLst/>
                        </a:rPr>
                        <a:t>(1989)</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ctr" fontAlgn="ctr"/>
                      <a:r>
                        <a:rPr lang="en-US" altLang="ja-JP" sz="1000" u="none" strike="noStrike">
                          <a:effectLst/>
                        </a:rPr>
                        <a:t>28                                                                                                                                                                                                                (2016)</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3759052711"/>
                  </a:ext>
                </a:extLst>
              </a:tr>
              <a:tr h="186034">
                <a:tc gridSpan="2">
                  <a:txBody>
                    <a:bodyPr/>
                    <a:lstStyle/>
                    <a:p>
                      <a:pPr algn="dist" fontAlgn="ctr"/>
                      <a:r>
                        <a:rPr lang="ja-JP" altLang="en-US" sz="1000" u="none" strike="noStrike">
                          <a:effectLst/>
                        </a:rPr>
                        <a:t>総額</a:t>
                      </a: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hMerge="1">
                  <a:txBody>
                    <a:bodyPr/>
                    <a:lstStyle/>
                    <a:p>
                      <a:endParaRPr kumimoji="1" lang="ja-JP" altLang="en-US"/>
                    </a:p>
                  </a:txBody>
                  <a:tcPr/>
                </a:tc>
                <a:tc>
                  <a:txBody>
                    <a:bodyPr/>
                    <a:lstStyle/>
                    <a:p>
                      <a:pPr algn="r" fontAlgn="ctr"/>
                      <a:r>
                        <a:rPr lang="ja-JP" altLang="en-US" sz="1000" u="none" strike="noStrike">
                          <a:effectLst/>
                        </a:rPr>
                        <a:t>          </a:t>
                      </a:r>
                      <a:r>
                        <a:rPr lang="en-US" altLang="ja-JP" sz="1000" u="none" strike="noStrike">
                          <a:effectLst/>
                        </a:rPr>
                        <a:t>1,368,692,736 </a:t>
                      </a:r>
                      <a:endParaRPr lang="en-US" altLang="ja-JP" sz="10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3,715,290,058 </a:t>
                      </a:r>
                      <a:endParaRPr lang="en-US" altLang="ja-JP" sz="10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extLst>
                  <a:ext uri="{0D108BD9-81ED-4DB2-BD59-A6C34878D82A}">
                    <a16:rowId xmlns="" xmlns:a16="http://schemas.microsoft.com/office/drawing/2014/main" val="2551674186"/>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dirty="0">
                          <a:effectLst/>
                        </a:rPr>
                        <a:t>生活扶助費</a:t>
                      </a:r>
                      <a:endParaRPr lang="ja-JP" altLang="en-US" sz="1000" b="0" i="0" u="none" strike="noStrike" dirty="0">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460,497,960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1,180,706,301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1258958084"/>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住宅扶助費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104,140,887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594,592,393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3006589509"/>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教育扶助費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11,470,411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17,633,360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3268064886"/>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介護扶助費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 </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87,698,514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2615166599"/>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医療扶助費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767,200,845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1,816,466,535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1178596918"/>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出産扶助費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166,725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386,146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3583943286"/>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生業扶助費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482,519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10,051,608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4285740674"/>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葬祭扶助費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1,711,535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7,755,201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1062653899"/>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施設事務費及び委託事務費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23,021,852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 </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150805978"/>
                  </a:ext>
                </a:extLst>
              </a:tr>
              <a:tr h="186034">
                <a:tc gridSpan="2">
                  <a:txBody>
                    <a:bodyPr/>
                    <a:lstStyle/>
                    <a:p>
                      <a:pPr algn="l" fontAlgn="ctr"/>
                      <a:r>
                        <a:rPr lang="en-US" altLang="ja-JP" sz="1000" u="none" strike="noStrike">
                          <a:effectLst/>
                        </a:rPr>
                        <a:t>《1</a:t>
                      </a:r>
                      <a:r>
                        <a:rPr lang="ja-JP" altLang="en-US" sz="1000" u="none" strike="noStrike">
                          <a:effectLst/>
                        </a:rPr>
                        <a:t>人当り月額（円）</a:t>
                      </a:r>
                      <a:r>
                        <a:rPr lang="en-US" altLang="ja-JP" sz="1000" u="none" strike="noStrike">
                          <a:effectLst/>
                        </a:rPr>
                        <a:t>》</a:t>
                      </a:r>
                      <a:endParaRPr lang="en-US" altLang="ja-JP" sz="1000" b="0" i="0" u="none" strike="noStrike">
                        <a:effectLst/>
                        <a:latin typeface="ＭＳ ゴシック" panose="020B0609070205080204" pitchFamily="49" charset="-128"/>
                        <a:ea typeface="ＭＳ ゴシック" panose="020B0609070205080204" pitchFamily="49" charset="-128"/>
                      </a:endParaRPr>
                    </a:p>
                  </a:txBody>
                  <a:tcPr marL="9302" marR="9302" marT="9302" marB="0" anchor="ctr"/>
                </a:tc>
                <a:tc hMerge="1">
                  <a:txBody>
                    <a:bodyPr/>
                    <a:lstStyle/>
                    <a:p>
                      <a:endParaRPr kumimoji="1" lang="ja-JP" altLang="en-US"/>
                    </a:p>
                  </a:txBody>
                  <a:tcPr/>
                </a:tc>
                <a:tc>
                  <a:txBody>
                    <a:bodyPr/>
                    <a:lstStyle/>
                    <a:p>
                      <a:pPr algn="r" fontAlgn="ctr"/>
                      <a:r>
                        <a:rPr lang="ja-JP" altLang="en-US" sz="1000" u="none" strike="noStrike">
                          <a:effectLst/>
                        </a:rPr>
                        <a:t>　</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3568678681"/>
                  </a:ext>
                </a:extLst>
              </a:tr>
              <a:tr h="186034">
                <a:tc>
                  <a:txBody>
                    <a:bodyPr/>
                    <a:lstStyle/>
                    <a:p>
                      <a:pPr algn="l" fontAlgn="ctr"/>
                      <a:r>
                        <a:rPr lang="ja-JP" altLang="en-US" sz="1000" u="none" strike="noStrike">
                          <a:effectLst/>
                        </a:rPr>
                        <a:t>　</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dist" fontAlgn="ctr"/>
                      <a:r>
                        <a:rPr lang="ja-JP" altLang="en-US" sz="1000" u="none" strike="noStrike">
                          <a:effectLst/>
                        </a:rPr>
                        <a:t>総額</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103,734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144,310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855742420"/>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生活扶助費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39,589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51,586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2463851773"/>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住宅扶助費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10,995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27,074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2649046319"/>
                  </a:ext>
                </a:extLst>
              </a:tr>
              <a:tr h="186034">
                <a:tc>
                  <a:txBody>
                    <a:bodyPr/>
                    <a:lstStyle/>
                    <a:p>
                      <a:pPr algn="l" fontAlgn="ctr"/>
                      <a:r>
                        <a:rPr lang="ja-JP" altLang="en-US" sz="1000" u="none" strike="noStrike">
                          <a:effectLst/>
                        </a:rPr>
                        <a:t>　</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dist" fontAlgn="ctr"/>
                      <a:r>
                        <a:rPr lang="ja-JP" altLang="en-US" sz="1000" u="none" strike="noStrike">
                          <a:effectLst/>
                        </a:rPr>
                        <a:t>教育扶助費</a:t>
                      </a:r>
                      <a:endParaRPr lang="ja-JP" altLang="en-US"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6,037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r" fontAlgn="ctr"/>
                      <a:r>
                        <a:rPr lang="ja-JP" altLang="en-US" sz="1000" u="none" strike="noStrike">
                          <a:effectLst/>
                        </a:rPr>
                        <a:t>          </a:t>
                      </a:r>
                      <a:r>
                        <a:rPr lang="en-US" altLang="ja-JP" sz="1000" u="none" strike="noStrike">
                          <a:effectLst/>
                        </a:rPr>
                        <a:t>10,955 </a:t>
                      </a:r>
                      <a:endParaRPr lang="en-US" altLang="ja-JP" sz="1000" b="0" i="0" u="none" strike="noStrike">
                        <a:effectLst/>
                        <a:latin typeface="ＭＳ 明朝" panose="02020609040205080304" pitchFamily="17" charset="-128"/>
                        <a:ea typeface="ＭＳ 明朝" panose="02020609040205080304" pitchFamily="17" charset="-128"/>
                      </a:endParaRPr>
                    </a:p>
                  </a:txBody>
                  <a:tcPr marL="9302" marR="9302" marT="9302" marB="0" anchor="ctr"/>
                </a:tc>
                <a:extLst>
                  <a:ext uri="{0D108BD9-81ED-4DB2-BD59-A6C34878D82A}">
                    <a16:rowId xmlns="" xmlns:a16="http://schemas.microsoft.com/office/drawing/2014/main" val="2117892942"/>
                  </a:ext>
                </a:extLst>
              </a:tr>
              <a:tr h="173012">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a:txBody>
                    <a:bodyPr/>
                    <a:lstStyle/>
                    <a:p>
                      <a:pPr algn="l" fontAlgn="ctr"/>
                      <a:endParaRPr lang="ja-JP" altLang="en-US" sz="11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extLst>
                  <a:ext uri="{0D108BD9-81ED-4DB2-BD59-A6C34878D82A}">
                    <a16:rowId xmlns="" xmlns:a16="http://schemas.microsoft.com/office/drawing/2014/main" val="2960840991"/>
                  </a:ext>
                </a:extLst>
              </a:tr>
              <a:tr h="148827">
                <a:tc gridSpan="2">
                  <a:txBody>
                    <a:bodyPr/>
                    <a:lstStyle/>
                    <a:p>
                      <a:pPr algn="l" fontAlgn="ctr"/>
                      <a:r>
                        <a:rPr lang="ja-JP" altLang="en-US" sz="900" u="none" strike="noStrike">
                          <a:effectLst/>
                        </a:rPr>
                        <a:t>資料：「扶助別保護費」は、厚生労働省社会・援護局調べ</a:t>
                      </a:r>
                      <a:endParaRPr lang="ja-JP" altLang="en-US" sz="900" b="0" i="0" u="none" strike="noStrike">
                        <a:effectLst/>
                        <a:latin typeface="ＭＳ 明朝" panose="02020609040205080304" pitchFamily="17" charset="-128"/>
                        <a:ea typeface="ＭＳ 明朝" panose="02020609040205080304" pitchFamily="17" charset="-128"/>
                      </a:endParaRPr>
                    </a:p>
                  </a:txBody>
                  <a:tcPr marL="9302" marR="9302" marT="9302" marB="0" anchor="ctr"/>
                </a:tc>
                <a:tc hMerge="1">
                  <a:txBody>
                    <a:bodyPr/>
                    <a:lstStyle/>
                    <a:p>
                      <a:endParaRPr kumimoji="1" lang="ja-JP" altLang="en-US"/>
                    </a:p>
                  </a:txBody>
                  <a:tcPr/>
                </a:tc>
                <a:tc>
                  <a:txBody>
                    <a:bodyPr/>
                    <a:lstStyle/>
                    <a:p>
                      <a:pPr algn="l"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tc>
                  <a:txBody>
                    <a:bodyPr/>
                    <a:lstStyle/>
                    <a:p>
                      <a:pPr algn="l"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9302" marR="9302" marT="9302" marB="0" anchor="ctr"/>
                </a:tc>
                <a:extLst>
                  <a:ext uri="{0D108BD9-81ED-4DB2-BD59-A6C34878D82A}">
                    <a16:rowId xmlns="" xmlns:a16="http://schemas.microsoft.com/office/drawing/2014/main" val="525500177"/>
                  </a:ext>
                </a:extLst>
              </a:tr>
              <a:tr h="148827">
                <a:tc gridSpan="4">
                  <a:txBody>
                    <a:bodyPr/>
                    <a:lstStyle/>
                    <a:p>
                      <a:pPr algn="l" fontAlgn="ctr"/>
                      <a:r>
                        <a:rPr lang="ja-JP" altLang="en-US" sz="900" u="none" strike="noStrike" dirty="0">
                          <a:effectLst/>
                        </a:rPr>
                        <a:t>　　　「１人当り月額」は、厚生労働省社会・援護局「被保護者調査」より国立社会保障・人口問題研究所にて算出</a:t>
                      </a:r>
                      <a:endParaRPr lang="ja-JP" altLang="en-US" sz="900" b="0" i="0" u="none" strike="noStrike" dirty="0">
                        <a:effectLst/>
                        <a:latin typeface="ＭＳ 明朝" panose="02020609040205080304" pitchFamily="17" charset="-128"/>
                        <a:ea typeface="ＭＳ 明朝" panose="02020609040205080304" pitchFamily="17" charset="-128"/>
                      </a:endParaRPr>
                    </a:p>
                  </a:txBody>
                  <a:tcPr marL="9302" marR="9302" marT="9302"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425142303"/>
                  </a:ext>
                </a:extLst>
              </a:tr>
            </a:tbl>
          </a:graphicData>
        </a:graphic>
      </p:graphicFrame>
    </p:spTree>
    <p:extLst>
      <p:ext uri="{BB962C8B-B14F-4D97-AF65-F5344CB8AC3E}">
        <p14:creationId xmlns:p14="http://schemas.microsoft.com/office/powerpoint/2010/main" val="4129346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70580" y="5511800"/>
            <a:ext cx="9083219" cy="1019629"/>
          </a:xfrm>
        </p:spPr>
        <p:txBody>
          <a:bodyPr>
            <a:normAutofit fontScale="90000"/>
          </a:bodyPr>
          <a:lstStyle/>
          <a:p>
            <a:r>
              <a:rPr kumimoji="1" lang="ja-JP" altLang="en-US" dirty="0" smtClean="0"/>
              <a:t>国の負担約</a:t>
            </a:r>
            <a:r>
              <a:rPr kumimoji="1" lang="en-US" altLang="ja-JP" dirty="0" smtClean="0"/>
              <a:t>20</a:t>
            </a:r>
            <a:r>
              <a:rPr kumimoji="1" lang="ja-JP" altLang="en-US" dirty="0" smtClean="0"/>
              <a:t>兆円　　　　　　　　　　　</a:t>
            </a:r>
            <a:r>
              <a:rPr kumimoji="1" lang="en-US" altLang="ja-JP" dirty="0" smtClean="0"/>
              <a:t>※</a:t>
            </a:r>
            <a:r>
              <a:rPr kumimoji="1" lang="ja-JP" altLang="en-US" dirty="0" smtClean="0"/>
              <a:t>４</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79828372"/>
              </p:ext>
            </p:extLst>
          </p:nvPr>
        </p:nvGraphicFramePr>
        <p:xfrm>
          <a:off x="2270581" y="658811"/>
          <a:ext cx="7650838" cy="4351342"/>
        </p:xfrm>
        <a:graphic>
          <a:graphicData uri="http://schemas.openxmlformats.org/drawingml/2006/table">
            <a:tbl>
              <a:tblPr>
                <a:tableStyleId>{5C22544A-7EE6-4342-B048-85BDC9FD1C3A}</a:tableStyleId>
              </a:tblPr>
              <a:tblGrid>
                <a:gridCol w="154323">
                  <a:extLst>
                    <a:ext uri="{9D8B030D-6E8A-4147-A177-3AD203B41FA5}">
                      <a16:colId xmlns="" xmlns:a16="http://schemas.microsoft.com/office/drawing/2014/main" val="859813725"/>
                    </a:ext>
                  </a:extLst>
                </a:gridCol>
                <a:gridCol w="154323">
                  <a:extLst>
                    <a:ext uri="{9D8B030D-6E8A-4147-A177-3AD203B41FA5}">
                      <a16:colId xmlns="" xmlns:a16="http://schemas.microsoft.com/office/drawing/2014/main" val="3759716412"/>
                    </a:ext>
                  </a:extLst>
                </a:gridCol>
                <a:gridCol w="154323">
                  <a:extLst>
                    <a:ext uri="{9D8B030D-6E8A-4147-A177-3AD203B41FA5}">
                      <a16:colId xmlns="" xmlns:a16="http://schemas.microsoft.com/office/drawing/2014/main" val="654204893"/>
                    </a:ext>
                  </a:extLst>
                </a:gridCol>
                <a:gridCol w="403613">
                  <a:extLst>
                    <a:ext uri="{9D8B030D-6E8A-4147-A177-3AD203B41FA5}">
                      <a16:colId xmlns="" xmlns:a16="http://schemas.microsoft.com/office/drawing/2014/main" val="1861545326"/>
                    </a:ext>
                  </a:extLst>
                </a:gridCol>
                <a:gridCol w="1187096">
                  <a:extLst>
                    <a:ext uri="{9D8B030D-6E8A-4147-A177-3AD203B41FA5}">
                      <a16:colId xmlns="" xmlns:a16="http://schemas.microsoft.com/office/drawing/2014/main" val="3161948382"/>
                    </a:ext>
                  </a:extLst>
                </a:gridCol>
                <a:gridCol w="902193">
                  <a:extLst>
                    <a:ext uri="{9D8B030D-6E8A-4147-A177-3AD203B41FA5}">
                      <a16:colId xmlns="" xmlns:a16="http://schemas.microsoft.com/office/drawing/2014/main" val="418475892"/>
                    </a:ext>
                  </a:extLst>
                </a:gridCol>
                <a:gridCol w="902193">
                  <a:extLst>
                    <a:ext uri="{9D8B030D-6E8A-4147-A177-3AD203B41FA5}">
                      <a16:colId xmlns="" xmlns:a16="http://schemas.microsoft.com/office/drawing/2014/main" val="761790251"/>
                    </a:ext>
                  </a:extLst>
                </a:gridCol>
                <a:gridCol w="632129">
                  <a:extLst>
                    <a:ext uri="{9D8B030D-6E8A-4147-A177-3AD203B41FA5}">
                      <a16:colId xmlns="" xmlns:a16="http://schemas.microsoft.com/office/drawing/2014/main" val="2145280064"/>
                    </a:ext>
                  </a:extLst>
                </a:gridCol>
                <a:gridCol w="632129">
                  <a:extLst>
                    <a:ext uri="{9D8B030D-6E8A-4147-A177-3AD203B41FA5}">
                      <a16:colId xmlns="" xmlns:a16="http://schemas.microsoft.com/office/drawing/2014/main" val="330999616"/>
                    </a:ext>
                  </a:extLst>
                </a:gridCol>
                <a:gridCol w="632129">
                  <a:extLst>
                    <a:ext uri="{9D8B030D-6E8A-4147-A177-3AD203B41FA5}">
                      <a16:colId xmlns="" xmlns:a16="http://schemas.microsoft.com/office/drawing/2014/main" val="3184389069"/>
                    </a:ext>
                  </a:extLst>
                </a:gridCol>
                <a:gridCol w="632129">
                  <a:extLst>
                    <a:ext uri="{9D8B030D-6E8A-4147-A177-3AD203B41FA5}">
                      <a16:colId xmlns="" xmlns:a16="http://schemas.microsoft.com/office/drawing/2014/main" val="1867854874"/>
                    </a:ext>
                  </a:extLst>
                </a:gridCol>
                <a:gridCol w="632129">
                  <a:extLst>
                    <a:ext uri="{9D8B030D-6E8A-4147-A177-3AD203B41FA5}">
                      <a16:colId xmlns="" xmlns:a16="http://schemas.microsoft.com/office/drawing/2014/main" val="554344076"/>
                    </a:ext>
                  </a:extLst>
                </a:gridCol>
                <a:gridCol w="632129">
                  <a:extLst>
                    <a:ext uri="{9D8B030D-6E8A-4147-A177-3AD203B41FA5}">
                      <a16:colId xmlns="" xmlns:a16="http://schemas.microsoft.com/office/drawing/2014/main" val="3106096157"/>
                    </a:ext>
                  </a:extLst>
                </a:gridCol>
              </a:tblGrid>
              <a:tr h="178480">
                <a:tc gridSpan="6">
                  <a:txBody>
                    <a:bodyPr/>
                    <a:lstStyle/>
                    <a:p>
                      <a:pPr algn="l" fontAlgn="ctr"/>
                      <a:r>
                        <a:rPr lang="ja-JP" altLang="en-US" sz="1000" u="none" strike="noStrike">
                          <a:effectLst/>
                        </a:rPr>
                        <a:t>第</a:t>
                      </a:r>
                      <a:r>
                        <a:rPr lang="en-US" altLang="ja-JP" sz="1000" u="none" strike="noStrike">
                          <a:effectLst/>
                        </a:rPr>
                        <a:t>45</a:t>
                      </a:r>
                      <a:r>
                        <a:rPr lang="ja-JP" altLang="en-US" sz="1000" u="none" strike="noStrike">
                          <a:effectLst/>
                        </a:rPr>
                        <a:t>表　公的年金における年金総額</a:t>
                      </a:r>
                      <a:r>
                        <a:rPr lang="en-US" altLang="ja-JP" sz="1000" u="none" strike="noStrike">
                          <a:effectLst/>
                        </a:rPr>
                        <a:t>(</a:t>
                      </a:r>
                      <a:r>
                        <a:rPr lang="ja-JP" altLang="en-US" sz="1000" u="none" strike="noStrike">
                          <a:effectLst/>
                        </a:rPr>
                        <a:t>制度別</a:t>
                      </a:r>
                      <a:r>
                        <a:rPr lang="en-US" altLang="ja-JP" sz="1000" u="none" strike="noStrike">
                          <a:effectLst/>
                        </a:rPr>
                        <a:t>)</a:t>
                      </a:r>
                      <a:endParaRPr lang="en-US" altLang="ja-JP"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extLst>
                  <a:ext uri="{0D108BD9-81ED-4DB2-BD59-A6C34878D82A}">
                    <a16:rowId xmlns="" xmlns:a16="http://schemas.microsoft.com/office/drawing/2014/main" val="2304454075"/>
                  </a:ext>
                </a:extLst>
              </a:tr>
              <a:tr h="160632">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10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extLst>
                  <a:ext uri="{0D108BD9-81ED-4DB2-BD59-A6C34878D82A}">
                    <a16:rowId xmlns="" xmlns:a16="http://schemas.microsoft.com/office/drawing/2014/main" val="4100491563"/>
                  </a:ext>
                </a:extLst>
              </a:tr>
              <a:tr h="257011">
                <a:tc gridSpan="5">
                  <a:txBody>
                    <a:bodyPr/>
                    <a:lstStyle/>
                    <a:p>
                      <a:pPr algn="l" fontAlgn="ctr"/>
                      <a:r>
                        <a:rPr lang="en-US" altLang="ja-JP" sz="900" u="none" strike="noStrike">
                          <a:effectLst/>
                        </a:rPr>
                        <a:t>(ⅰ)</a:t>
                      </a:r>
                      <a:r>
                        <a:rPr lang="ja-JP" altLang="en-US" sz="900" u="none" strike="noStrike">
                          <a:effectLst/>
                        </a:rPr>
                        <a:t>　新制度分</a:t>
                      </a: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zh-TW" altLang="en-US" sz="800" u="none" strike="noStrike">
                          <a:effectLst/>
                        </a:rPr>
                        <a:t>年度末現在　</a:t>
                      </a:r>
                      <a:r>
                        <a:rPr lang="en-US" altLang="zh-TW" sz="800" u="none" strike="noStrike">
                          <a:effectLst/>
                        </a:rPr>
                        <a:t>(</a:t>
                      </a:r>
                      <a:r>
                        <a:rPr lang="zh-TW" altLang="en-US" sz="800" u="none" strike="noStrike">
                          <a:effectLst/>
                        </a:rPr>
                        <a:t>単位　百万円</a:t>
                      </a:r>
                      <a:r>
                        <a:rPr lang="en-US" altLang="zh-TW" sz="800" u="none" strike="noStrike">
                          <a:effectLst/>
                        </a:rPr>
                        <a:t>)</a:t>
                      </a:r>
                      <a:endParaRPr lang="en-US" altLang="zh-TW"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2370580403"/>
                  </a:ext>
                </a:extLst>
              </a:tr>
              <a:tr h="114227">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7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2528485674"/>
                  </a:ext>
                </a:extLst>
              </a:tr>
              <a:tr h="356960">
                <a:tc gridSpan="5">
                  <a:txBody>
                    <a:bodyPr/>
                    <a:lstStyle/>
                    <a:p>
                      <a:pPr algn="ctr" fontAlgn="ctr"/>
                      <a:r>
                        <a:rPr lang="zh-CN" altLang="en-US" sz="900" u="none" strike="noStrike">
                          <a:effectLst/>
                        </a:rPr>
                        <a:t>区　　　　　分</a:t>
                      </a:r>
                      <a:endParaRPr lang="zh-CN"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900" u="none" strike="noStrike">
                          <a:effectLst/>
                        </a:rPr>
                        <a:t>昭和</a:t>
                      </a:r>
                      <a:r>
                        <a:rPr lang="en-US" altLang="ja-JP" sz="900" u="none" strike="noStrike">
                          <a:effectLst/>
                        </a:rPr>
                        <a:t>45</a:t>
                      </a:r>
                      <a:r>
                        <a:rPr lang="ja-JP" altLang="en-US" sz="900" u="none" strike="noStrike">
                          <a:effectLst/>
                        </a:rPr>
                        <a:t>年度</a:t>
                      </a:r>
                      <a:br>
                        <a:rPr lang="ja-JP" altLang="en-US" sz="900" u="none" strike="noStrike">
                          <a:effectLst/>
                        </a:rPr>
                      </a:br>
                      <a:r>
                        <a:rPr lang="en-US" altLang="ja-JP" sz="900" u="none" strike="noStrike">
                          <a:effectLst/>
                        </a:rPr>
                        <a:t>(1970)</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ctr" fontAlgn="ctr"/>
                      <a:r>
                        <a:rPr lang="en-US" altLang="ja-JP" sz="900" u="none" strike="noStrike">
                          <a:effectLst/>
                        </a:rPr>
                        <a:t>27</a:t>
                      </a:r>
                      <a:br>
                        <a:rPr lang="en-US" altLang="ja-JP" sz="900" u="none" strike="noStrike">
                          <a:effectLst/>
                        </a:rPr>
                      </a:br>
                      <a:r>
                        <a:rPr lang="en-US" altLang="ja-JP" sz="900" u="none" strike="noStrike">
                          <a:effectLst/>
                        </a:rPr>
                        <a:t>(2015)</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3640066437"/>
                  </a:ext>
                </a:extLst>
              </a:tr>
              <a:tr h="178480">
                <a:tc gridSpan="5">
                  <a:txBody>
                    <a:bodyPr/>
                    <a:lstStyle/>
                    <a:p>
                      <a:pPr algn="dist" fontAlgn="ctr"/>
                      <a:r>
                        <a:rPr lang="ja-JP" altLang="en-US" sz="900" u="none" strike="noStrike">
                          <a:effectLst/>
                        </a:rPr>
                        <a:t>合計</a:t>
                      </a: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a:t>
                      </a:r>
                      <a:r>
                        <a:rPr lang="en-US" altLang="ja-JP" sz="900" u="none" strike="noStrike">
                          <a:effectLst/>
                        </a:rPr>
                        <a:t>345,432 </a:t>
                      </a:r>
                      <a:endParaRPr lang="en-US" altLang="ja-JP"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54,704,707 </a:t>
                      </a:r>
                      <a:endParaRPr lang="en-US" altLang="ja-JP"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solidFill>
                          <a:srgbClr val="FF6600"/>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extLst>
                  <a:ext uri="{0D108BD9-81ED-4DB2-BD59-A6C34878D82A}">
                    <a16:rowId xmlns="" xmlns:a16="http://schemas.microsoft.com/office/drawing/2014/main" val="4092436479"/>
                  </a:ext>
                </a:extLst>
              </a:tr>
              <a:tr h="178480">
                <a:tc>
                  <a:txBody>
                    <a:bodyPr/>
                    <a:lstStyle/>
                    <a:p>
                      <a:pPr algn="l" fontAlgn="ctr"/>
                      <a:r>
                        <a:rPr lang="ja-JP" altLang="en-US" sz="900" u="none" strike="noStrike">
                          <a:effectLst/>
                        </a:rPr>
                        <a:t>　</a:t>
                      </a: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gridSpan="4">
                  <a:txBody>
                    <a:bodyPr/>
                    <a:lstStyle/>
                    <a:p>
                      <a:pPr algn="dist" fontAlgn="ctr"/>
                      <a:r>
                        <a:rPr lang="zh-TW" altLang="en-US" sz="900" u="none" strike="noStrike">
                          <a:effectLst/>
                        </a:rPr>
                        <a:t>老齢年金</a:t>
                      </a:r>
                      <a:r>
                        <a:rPr lang="en-US" altLang="zh-TW" sz="900" u="none" strike="noStrike">
                          <a:effectLst/>
                        </a:rPr>
                        <a:t>(</a:t>
                      </a:r>
                      <a:r>
                        <a:rPr lang="zh-TW" altLang="en-US" sz="900" u="none" strike="noStrike">
                          <a:effectLst/>
                        </a:rPr>
                        <a:t>退職年金</a:t>
                      </a:r>
                      <a:r>
                        <a:rPr lang="en-US" altLang="zh-TW" sz="900" u="none" strike="noStrike">
                          <a:effectLst/>
                        </a:rPr>
                        <a:t>)</a:t>
                      </a:r>
                      <a:endParaRPr lang="en-US" altLang="zh-TW"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a:t>
                      </a:r>
                      <a:r>
                        <a:rPr lang="en-US" altLang="ja-JP" sz="900" u="none" strike="noStrike">
                          <a:effectLst/>
                        </a:rPr>
                        <a:t>122,601 </a:t>
                      </a:r>
                      <a:endParaRPr lang="en-US" altLang="ja-JP"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45,796,388 </a:t>
                      </a:r>
                      <a:endParaRPr lang="en-US" altLang="ja-JP"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solidFill>
                          <a:srgbClr val="FF6600"/>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extLst>
                  <a:ext uri="{0D108BD9-81ED-4DB2-BD59-A6C34878D82A}">
                    <a16:rowId xmlns="" xmlns:a16="http://schemas.microsoft.com/office/drawing/2014/main" val="428212818"/>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3">
                  <a:txBody>
                    <a:bodyPr/>
                    <a:lstStyle/>
                    <a:p>
                      <a:pPr algn="dist" fontAlgn="ctr"/>
                      <a:r>
                        <a:rPr lang="zh-TW" altLang="en-US" sz="900" u="none" strike="noStrike">
                          <a:effectLst/>
                        </a:rPr>
                        <a:t>老齢基礎年金</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20,043,325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994440724"/>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3">
                  <a:txBody>
                    <a:bodyPr/>
                    <a:lstStyle/>
                    <a:p>
                      <a:pPr algn="dist" fontAlgn="ctr"/>
                      <a:r>
                        <a:rPr lang="zh-CN" altLang="en-US" sz="900" u="none" strike="noStrike">
                          <a:effectLst/>
                        </a:rPr>
                        <a:t>老齢厚生年金</a:t>
                      </a:r>
                      <a:r>
                        <a:rPr lang="en-US" altLang="zh-CN" sz="900" u="none" strike="noStrike">
                          <a:effectLst/>
                        </a:rPr>
                        <a:t>(</a:t>
                      </a:r>
                      <a:r>
                        <a:rPr lang="zh-CN" altLang="en-US" sz="900" u="none" strike="noStrike">
                          <a:effectLst/>
                        </a:rPr>
                        <a:t>老齢相当</a:t>
                      </a:r>
                      <a:r>
                        <a:rPr lang="en-US" altLang="zh-CN" sz="900" u="none" strike="noStrike">
                          <a:effectLst/>
                        </a:rPr>
                        <a:t>)</a:t>
                      </a:r>
                      <a:endParaRPr lang="en-US" altLang="zh-CN"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en-US" altLang="ja-JP" sz="900" u="none" strike="noStrike">
                          <a:effectLst/>
                        </a:rPr>
                        <a:t>17,230,360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631884048"/>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3">
                  <a:txBody>
                    <a:bodyPr/>
                    <a:lstStyle/>
                    <a:p>
                      <a:pPr algn="dist" fontAlgn="ctr"/>
                      <a:r>
                        <a:rPr lang="zh-CN" altLang="en-US" sz="900" u="none" strike="noStrike">
                          <a:effectLst/>
                        </a:rPr>
                        <a:t>　　　　　　　　</a:t>
                      </a:r>
                      <a:r>
                        <a:rPr lang="en-US" altLang="zh-CN" sz="900" u="none" strike="noStrike">
                          <a:effectLst/>
                        </a:rPr>
                        <a:t>(</a:t>
                      </a:r>
                      <a:r>
                        <a:rPr lang="zh-CN" altLang="en-US" sz="900" u="none" strike="noStrike">
                          <a:effectLst/>
                        </a:rPr>
                        <a:t>通老相当</a:t>
                      </a:r>
                      <a:r>
                        <a:rPr lang="en-US" altLang="zh-CN" sz="900" u="none" strike="noStrike">
                          <a:effectLst/>
                        </a:rPr>
                        <a:t>)</a:t>
                      </a:r>
                      <a:endParaRPr lang="en-US" altLang="zh-CN"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2,368,283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1702087944"/>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3">
                  <a:txBody>
                    <a:bodyPr/>
                    <a:lstStyle/>
                    <a:p>
                      <a:pPr algn="dist" fontAlgn="ctr"/>
                      <a:r>
                        <a:rPr lang="zh-TW" altLang="en-US" sz="900" u="none" strike="noStrike">
                          <a:effectLst/>
                        </a:rPr>
                        <a:t>退職共済年金</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31468322"/>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rowSpan="2">
                  <a:txBody>
                    <a:bodyPr/>
                    <a:lstStyle/>
                    <a:p>
                      <a:pPr algn="dist" fontAlgn="ctr"/>
                      <a:r>
                        <a:rPr lang="ja-JP" altLang="en-US" sz="900" u="none" strike="noStrike">
                          <a:effectLst/>
                        </a:rPr>
                        <a:t>国共済</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b"/>
                      <a:r>
                        <a:rPr lang="zh-TW" altLang="en-US" sz="900" u="none" strike="noStrike">
                          <a:effectLst/>
                        </a:rPr>
                        <a:t>　各省各庁組合</a:t>
                      </a:r>
                      <a:endParaRPr lang="zh-TW" altLang="en-US" sz="1000" b="0" i="0" u="none" strike="noStrike">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990,275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74874552"/>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vMerge="1">
                  <a:txBody>
                    <a:bodyPr/>
                    <a:lstStyle/>
                    <a:p>
                      <a:endParaRPr kumimoji="1" lang="ja-JP" altLang="en-US"/>
                    </a:p>
                  </a:txBody>
                  <a:tcPr/>
                </a:tc>
                <a:tc>
                  <a:txBody>
                    <a:bodyPr/>
                    <a:lstStyle/>
                    <a:p>
                      <a:pPr algn="dist" fontAlgn="ctr"/>
                      <a:r>
                        <a:rPr lang="zh-TW" altLang="en-US" sz="900" u="none" strike="noStrike">
                          <a:effectLst/>
                        </a:rPr>
                        <a:t>　適用法人組合</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540461078"/>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2">
                  <a:txBody>
                    <a:bodyPr/>
                    <a:lstStyle/>
                    <a:p>
                      <a:pPr algn="dist" fontAlgn="ctr"/>
                      <a:r>
                        <a:rPr lang="zh-TW" altLang="en-US" sz="900" u="none" strike="noStrike">
                          <a:effectLst/>
                        </a:rPr>
                        <a:t>地方公務員等共済組合</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3,157,461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1135903838"/>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2">
                  <a:txBody>
                    <a:bodyPr/>
                    <a:lstStyle/>
                    <a:p>
                      <a:pPr algn="dist" fontAlgn="ctr"/>
                      <a:r>
                        <a:rPr lang="zh-TW" altLang="en-US" sz="900" u="none" strike="noStrike">
                          <a:effectLst/>
                        </a:rPr>
                        <a:t>私立学校教職員共済</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262,053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2491901816"/>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2">
                  <a:txBody>
                    <a:bodyPr/>
                    <a:lstStyle/>
                    <a:p>
                      <a:pPr algn="dist" fontAlgn="ctr"/>
                      <a:r>
                        <a:rPr lang="zh-TW" altLang="en-US" sz="900" u="none" strike="noStrike">
                          <a:effectLst/>
                        </a:rPr>
                        <a:t>農林漁業団体職員共済組合</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a:txBody>
                    <a:bodyPr/>
                    <a:lstStyle/>
                    <a:p>
                      <a:pPr algn="r" fontAlgn="ctr"/>
                      <a:r>
                        <a:rPr lang="ja-JP" altLang="en-US" sz="900" u="none" strike="noStrike">
                          <a:effectLst/>
                        </a:rPr>
                        <a:t> ・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3,534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2662539188"/>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3">
                  <a:txBody>
                    <a:bodyPr/>
                    <a:lstStyle/>
                    <a:p>
                      <a:pPr algn="dist" fontAlgn="ctr"/>
                      <a:r>
                        <a:rPr lang="ja-JP" altLang="en-US" sz="900" u="none" strike="noStrike">
                          <a:effectLst/>
                        </a:rPr>
                        <a:t>厚生年金基金</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a:t>
                      </a:r>
                      <a:r>
                        <a:rPr lang="en-US" altLang="ja-JP" sz="900" u="none" strike="noStrike">
                          <a:effectLst/>
                        </a:rPr>
                        <a:t>892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1,716,045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3805242208"/>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b"/>
                      <a:r>
                        <a:rPr lang="ja-JP" altLang="en-US" sz="900" u="none" strike="noStrike">
                          <a:effectLst/>
                        </a:rPr>
                        <a:t>　文　　　　　　官</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22,449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2,544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1996685097"/>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gridSpan="2">
                  <a:txBody>
                    <a:bodyPr/>
                    <a:lstStyle/>
                    <a:p>
                      <a:pPr algn="dist" fontAlgn="ctr"/>
                      <a:r>
                        <a:rPr lang="ja-JP" altLang="en-US" sz="900" u="none" strike="noStrike">
                          <a:effectLst/>
                        </a:rPr>
                        <a:t>恩　　給</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a:txBody>
                    <a:bodyPr/>
                    <a:lstStyle/>
                    <a:p>
                      <a:pPr algn="l" fontAlgn="ctr"/>
                      <a:r>
                        <a:rPr lang="zh-TW" altLang="en-US" sz="900" u="none" strike="noStrike">
                          <a:effectLst/>
                        </a:rPr>
                        <a:t>　軍　　　　　　人</a:t>
                      </a:r>
                      <a:endParaRPr lang="zh-TW"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64,610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20,997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3772856905"/>
                  </a:ext>
                </a:extLst>
              </a:tr>
              <a:tr h="178480">
                <a:tc>
                  <a:txBody>
                    <a:bodyPr/>
                    <a:lstStyle/>
                    <a:p>
                      <a:pPr algn="l" fontAlgn="ctr"/>
                      <a:r>
                        <a:rPr lang="ja-JP" altLang="en-US" sz="900" u="none" strike="noStrike">
                          <a:effectLst/>
                        </a:rPr>
                        <a:t>　</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dist"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r>
                        <a:rPr lang="ja-JP" altLang="en-US" sz="900" u="none" strike="noStrike">
                          <a:effectLst/>
                        </a:rPr>
                        <a:t>　都道府県知事裁定</a:t>
                      </a: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34,650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1,512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3445161676"/>
                  </a:ext>
                </a:extLst>
              </a:tr>
              <a:tr h="178480">
                <a:tc>
                  <a:txBody>
                    <a:bodyPr/>
                    <a:lstStyle/>
                    <a:p>
                      <a:pPr algn="l" fontAlgn="ctr"/>
                      <a:r>
                        <a:rPr lang="ja-JP" altLang="en-US" sz="900" u="none" strike="noStrike">
                          <a:effectLst/>
                        </a:rPr>
                        <a:t>　</a:t>
                      </a: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gridSpan="4">
                  <a:txBody>
                    <a:bodyPr/>
                    <a:lstStyle/>
                    <a:p>
                      <a:pPr algn="l" fontAlgn="b"/>
                      <a:r>
                        <a:rPr lang="ja-JP" altLang="en-US" sz="900" u="none" strike="noStrike">
                          <a:effectLst/>
                        </a:rPr>
                        <a:t>障　　害　　年　　金</a:t>
                      </a:r>
                      <a:endParaRPr lang="ja-JP" altLang="en-US" sz="1000" b="0" i="0" u="none" strike="noStrike">
                        <a:effectLst/>
                        <a:latin typeface="ＭＳ Ｐゴシック" panose="020B0600070205080204" pitchFamily="50" charset="-128"/>
                        <a:ea typeface="ＭＳ Ｐゴシック" panose="020B0600070205080204"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ja-JP" altLang="en-US" sz="900" u="none" strike="noStrike">
                          <a:effectLst/>
                        </a:rPr>
                        <a:t>      </a:t>
                      </a:r>
                      <a:r>
                        <a:rPr lang="en-US" altLang="ja-JP" sz="900" u="none" strike="noStrike">
                          <a:effectLst/>
                        </a:rPr>
                        <a:t>24,441 </a:t>
                      </a:r>
                      <a:endParaRPr lang="en-US" altLang="ja-JP"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ja-JP" altLang="en-US" sz="900" u="none" strike="noStrike">
                          <a:effectLst/>
                        </a:rPr>
                        <a:t>   </a:t>
                      </a:r>
                      <a:r>
                        <a:rPr lang="en-US" altLang="ja-JP" sz="900" u="none" strike="noStrike">
                          <a:effectLst/>
                        </a:rPr>
                        <a:t>2,120,625 </a:t>
                      </a:r>
                      <a:endParaRPr lang="en-US" altLang="ja-JP" sz="9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solidFill>
                          <a:srgbClr val="FF99CC"/>
                        </a:solidFill>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l" fontAlgn="ctr"/>
                      <a:endParaRPr lang="ja-JP" altLang="en-US" sz="900" b="0" i="0" u="none" strike="noStrike">
                        <a:effectLst/>
                        <a:latin typeface="ＭＳ ゴシック" panose="020B0609070205080204" pitchFamily="49" charset="-128"/>
                        <a:ea typeface="ＭＳ ゴシック" panose="020B0609070205080204" pitchFamily="49" charset="-128"/>
                      </a:endParaRPr>
                    </a:p>
                  </a:txBody>
                  <a:tcPr marL="0" marR="0" marT="0" marB="0" anchor="ctr"/>
                </a:tc>
                <a:extLst>
                  <a:ext uri="{0D108BD9-81ED-4DB2-BD59-A6C34878D82A}">
                    <a16:rowId xmlns="" xmlns:a16="http://schemas.microsoft.com/office/drawing/2014/main" val="4120551618"/>
                  </a:ext>
                </a:extLst>
              </a:tr>
              <a:tr h="142784">
                <a:tc gridSpan="9">
                  <a:txBody>
                    <a:bodyPr/>
                    <a:lstStyle/>
                    <a:p>
                      <a:pPr algn="l" fontAlgn="ctr"/>
                      <a:r>
                        <a:rPr lang="en-US" altLang="ja-JP" sz="800" u="none" strike="noStrike">
                          <a:effectLst/>
                        </a:rPr>
                        <a:t>(</a:t>
                      </a:r>
                      <a:r>
                        <a:rPr lang="ja-JP" altLang="en-US" sz="800" u="none" strike="noStrike">
                          <a:effectLst/>
                        </a:rPr>
                        <a:t>注</a:t>
                      </a:r>
                      <a:r>
                        <a:rPr lang="en-US" altLang="ja-JP" sz="800" u="none" strike="noStrike">
                          <a:effectLst/>
                        </a:rPr>
                        <a:t>)</a:t>
                      </a:r>
                      <a:r>
                        <a:rPr lang="ja-JP" altLang="en-US" sz="800" u="none" strike="noStrike">
                          <a:effectLst/>
                        </a:rPr>
                        <a:t>１　昭和</a:t>
                      </a:r>
                      <a:r>
                        <a:rPr lang="en-US" altLang="ja-JP" sz="800" u="none" strike="noStrike">
                          <a:effectLst/>
                        </a:rPr>
                        <a:t>61</a:t>
                      </a:r>
                      <a:r>
                        <a:rPr lang="ja-JP" altLang="en-US" sz="800" u="none" strike="noStrike">
                          <a:effectLst/>
                        </a:rPr>
                        <a:t>年度からの新年金制度並びに厚生年金基金及び恩給の受給権者状況を掲げた。</a:t>
                      </a: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624202745"/>
                  </a:ext>
                </a:extLst>
              </a:tr>
              <a:tr h="142784">
                <a:tc gridSpan="13">
                  <a:txBody>
                    <a:bodyPr/>
                    <a:lstStyle/>
                    <a:p>
                      <a:pPr algn="l" fontAlgn="ctr"/>
                      <a:r>
                        <a:rPr lang="ja-JP" altLang="en-US" sz="800" u="none" strike="noStrike">
                          <a:effectLst/>
                        </a:rPr>
                        <a:t>　　２　恩給の「老齢年金」には普通恩給を、「障害年金」には増加恩給及び傷病年金を、「遺族年金」には扶助料及び傷病者遺族特別年金を掲げた。</a:t>
                      </a: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230037503"/>
                  </a:ext>
                </a:extLst>
              </a:tr>
              <a:tr h="142784">
                <a:tc gridSpan="7">
                  <a:txBody>
                    <a:bodyPr/>
                    <a:lstStyle/>
                    <a:p>
                      <a:pPr algn="l" fontAlgn="ctr"/>
                      <a:r>
                        <a:rPr lang="ja-JP" altLang="en-US" sz="800" u="none" strike="noStrike">
                          <a:effectLst/>
                        </a:rPr>
                        <a:t>　　３　平成３年度以降の「厚生年金」は、基金代行分を含む。</a:t>
                      </a: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0" marR="0" marT="0" marB="0" anchor="ctr"/>
                </a:tc>
                <a:tc>
                  <a:txBody>
                    <a:bodyPr/>
                    <a:lstStyle/>
                    <a:p>
                      <a:pPr algn="l" fontAlgn="ctr"/>
                      <a:endParaRPr lang="ja-JP" altLang="en-US" sz="800" b="0" i="0" u="none" strike="noStrike" dirty="0">
                        <a:effectLst/>
                        <a:latin typeface="ＭＳ 明朝" panose="02020609040205080304" pitchFamily="17" charset="-128"/>
                        <a:ea typeface="ＭＳ 明朝" panose="02020609040205080304" pitchFamily="17" charset="-128"/>
                      </a:endParaRPr>
                    </a:p>
                  </a:txBody>
                  <a:tcPr marL="0" marR="0" marT="0" marB="0" anchor="ctr"/>
                </a:tc>
                <a:extLst>
                  <a:ext uri="{0D108BD9-81ED-4DB2-BD59-A6C34878D82A}">
                    <a16:rowId xmlns="" xmlns:a16="http://schemas.microsoft.com/office/drawing/2014/main" val="1023444127"/>
                  </a:ext>
                </a:extLst>
              </a:tr>
            </a:tbl>
          </a:graphicData>
        </a:graphic>
      </p:graphicFrame>
      <p:sp>
        <p:nvSpPr>
          <p:cNvPr id="5" name="AutoShape 1"/>
          <p:cNvSpPr>
            <a:spLocks/>
          </p:cNvSpPr>
          <p:nvPr/>
        </p:nvSpPr>
        <p:spPr bwMode="auto">
          <a:xfrm>
            <a:off x="3251200" y="3978275"/>
            <a:ext cx="47625" cy="219075"/>
          </a:xfrm>
          <a:prstGeom prst="leftBracket">
            <a:avLst>
              <a:gd name="adj" fmla="val 38333"/>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Tree>
    <p:extLst>
      <p:ext uri="{BB962C8B-B14F-4D97-AF65-F5344CB8AC3E}">
        <p14:creationId xmlns:p14="http://schemas.microsoft.com/office/powerpoint/2010/main" val="17961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918</Words>
  <Application>Microsoft Office PowerPoint</Application>
  <PresentationFormat>ワイド画面</PresentationFormat>
  <Paragraphs>227</Paragraphs>
  <Slides>16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ＭＳ ゴシック</vt:lpstr>
      <vt:lpstr>ＭＳ 明朝</vt:lpstr>
      <vt:lpstr>游ゴシック</vt:lpstr>
      <vt:lpstr>游ゴシック Light</vt:lpstr>
      <vt:lpstr>Arial</vt:lpstr>
      <vt:lpstr>Office テーマ</vt:lpstr>
      <vt:lpstr>ベーシックインカムの 是非 反対派</vt:lpstr>
      <vt:lpstr>本ディベートにおけるBIの定義※6</vt:lpstr>
      <vt:lpstr>反対派の立論</vt:lpstr>
      <vt:lpstr>財源はどうするのか</vt:lpstr>
      <vt:lpstr>PowerPoint プレゼンテーション</vt:lpstr>
      <vt:lpstr>※１</vt:lpstr>
      <vt:lpstr>※２</vt:lpstr>
      <vt:lpstr>国の負担約3兆円　　　　　　※3</vt:lpstr>
      <vt:lpstr>国の負担約20兆円　　　　　　　　　　　※４</vt:lpstr>
      <vt:lpstr>もしＢＩを続けられなくなったら</vt:lpstr>
      <vt:lpstr>ＢＩでも同じことがようなことが起きてまうのではないか</vt:lpstr>
      <vt:lpstr>フリーライダーをする人がいる※6</vt:lpstr>
      <vt:lpstr>フリーライダーをする人がいる（結論）</vt:lpstr>
      <vt:lpstr>費用効果的でない※6</vt:lpstr>
      <vt:lpstr>費用効果的でない（もし導入されたとして）</vt:lpstr>
      <vt:lpstr>参考資料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ベーシックインカムの 是非 反対派</dc:title>
  <dc:creator>壮輔 前澤</dc:creator>
  <cp:lastModifiedBy>須藤 健太</cp:lastModifiedBy>
  <cp:revision>23</cp:revision>
  <dcterms:created xsi:type="dcterms:W3CDTF">2019-07-13T23:49:15Z</dcterms:created>
  <dcterms:modified xsi:type="dcterms:W3CDTF">2019-07-15T16:14:02Z</dcterms:modified>
</cp:coreProperties>
</file>