
<file path=[Content_Types].xml><?xml version="1.0" encoding="utf-8"?>
<Types xmlns="http://schemas.openxmlformats.org/package/2006/content-types">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75" r:id="rId5"/>
    <p:sldId id="276" r:id="rId6"/>
    <p:sldId id="260" r:id="rId7"/>
    <p:sldId id="259" r:id="rId8"/>
    <p:sldId id="269" r:id="rId9"/>
    <p:sldId id="262" r:id="rId10"/>
    <p:sldId id="263" r:id="rId11"/>
    <p:sldId id="264" r:id="rId12"/>
    <p:sldId id="266" r:id="rId13"/>
    <p:sldId id="267" r:id="rId14"/>
    <p:sldId id="268" r:id="rId15"/>
    <p:sldId id="270" r:id="rId16"/>
    <p:sldId id="271" r:id="rId17"/>
    <p:sldId id="273" r:id="rId18"/>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7CD14-D3C0-482E-A722-FCF0152111D0}" v="195" dt="2019-07-22T16:07:06.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B555B-6BBF-4D76-B1BF-19A474D7B153}"/>
              </a:ext>
            </a:extLst>
          </p:cNvPr>
          <p:cNvSpPr>
            <a:spLocks noGrp="1"/>
          </p:cNvSpPr>
          <p:nvPr>
            <p:ph type="ctrTitle"/>
          </p:nvPr>
        </p:nvSpPr>
        <p:spPr>
          <a:xfrm>
            <a:off x="1022973" y="2043313"/>
            <a:ext cx="8587192" cy="2771373"/>
          </a:xfrm>
        </p:spPr>
        <p:txBody>
          <a:bodyPr/>
          <a:lstStyle/>
          <a:p>
            <a:pPr algn="ctr"/>
            <a:r>
              <a:rPr kumimoji="1" lang="ja-JP" altLang="en-US" b="1" dirty="0"/>
              <a:t>結婚式を挙げることの是非</a:t>
            </a:r>
            <a:br>
              <a:rPr kumimoji="1" lang="en-US" altLang="ja-JP" b="1" dirty="0"/>
            </a:br>
            <a:br>
              <a:rPr kumimoji="1" lang="en-US" altLang="ja-JP" dirty="0"/>
            </a:br>
            <a:r>
              <a:rPr kumimoji="1" lang="ja-JP" altLang="en-US" b="1" dirty="0"/>
              <a:t>反対派</a:t>
            </a:r>
          </a:p>
        </p:txBody>
      </p:sp>
      <p:sp>
        <p:nvSpPr>
          <p:cNvPr id="3" name="字幕 2">
            <a:extLst>
              <a:ext uri="{FF2B5EF4-FFF2-40B4-BE49-F238E27FC236}">
                <a16:creationId xmlns:a16="http://schemas.microsoft.com/office/drawing/2014/main" id="{2C61661A-1203-4590-9ACA-D883E72CD604}"/>
              </a:ext>
            </a:extLst>
          </p:cNvPr>
          <p:cNvSpPr>
            <a:spLocks noGrp="1"/>
          </p:cNvSpPr>
          <p:nvPr>
            <p:ph type="subTitle" idx="1"/>
          </p:nvPr>
        </p:nvSpPr>
        <p:spPr>
          <a:xfrm>
            <a:off x="1433101" y="5341751"/>
            <a:ext cx="7766936" cy="1096899"/>
          </a:xfrm>
        </p:spPr>
        <p:txBody>
          <a:bodyPr>
            <a:normAutofit/>
          </a:bodyPr>
          <a:lstStyle/>
          <a:p>
            <a:pPr algn="ctr"/>
            <a:r>
              <a:rPr kumimoji="1" lang="ja-JP" altLang="en-US" sz="3200" dirty="0"/>
              <a:t>３班　柴田・橋本・小松崎・柳</a:t>
            </a:r>
          </a:p>
        </p:txBody>
      </p:sp>
    </p:spTree>
    <p:extLst>
      <p:ext uri="{BB962C8B-B14F-4D97-AF65-F5344CB8AC3E}">
        <p14:creationId xmlns:p14="http://schemas.microsoft.com/office/powerpoint/2010/main" val="174720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2D618-B99C-46F8-8BB4-8E0C23A7EF2D}"/>
              </a:ext>
            </a:extLst>
          </p:cNvPr>
          <p:cNvSpPr>
            <a:spLocks noGrp="1"/>
          </p:cNvSpPr>
          <p:nvPr>
            <p:ph type="title"/>
          </p:nvPr>
        </p:nvSpPr>
        <p:spPr/>
        <p:txBody>
          <a:bodyPr/>
          <a:lstStyle/>
          <a:p>
            <a:r>
              <a:rPr lang="ja-JP" altLang="en-US" b="1" dirty="0"/>
              <a:t>結婚式を挙げる人は少ない</a:t>
            </a:r>
            <a:endParaRPr kumimoji="1" lang="ja-JP" altLang="en-US" b="1" dirty="0"/>
          </a:p>
        </p:txBody>
      </p:sp>
      <p:sp>
        <p:nvSpPr>
          <p:cNvPr id="3" name="コンテンツ プレースホルダー 2">
            <a:extLst>
              <a:ext uri="{FF2B5EF4-FFF2-40B4-BE49-F238E27FC236}">
                <a16:creationId xmlns:a16="http://schemas.microsoft.com/office/drawing/2014/main" id="{6B90DDE3-5060-468C-A552-39FB694CCB0D}"/>
              </a:ext>
            </a:extLst>
          </p:cNvPr>
          <p:cNvSpPr>
            <a:spLocks noGrp="1"/>
          </p:cNvSpPr>
          <p:nvPr>
            <p:ph idx="1"/>
          </p:nvPr>
        </p:nvSpPr>
        <p:spPr>
          <a:xfrm>
            <a:off x="677334" y="2160589"/>
            <a:ext cx="8596668" cy="3880773"/>
          </a:xfrm>
        </p:spPr>
        <p:txBody>
          <a:bodyPr/>
          <a:lstStyle/>
          <a:p>
            <a:r>
              <a:rPr lang="ja-JP" altLang="en-US" dirty="0"/>
              <a:t>平成</a:t>
            </a:r>
            <a:r>
              <a:rPr lang="en-US" altLang="ja-JP" dirty="0"/>
              <a:t>30</a:t>
            </a:r>
            <a:r>
              <a:rPr lang="ja-JP" altLang="en-US" dirty="0"/>
              <a:t>年 推計婚姻件数　 </a:t>
            </a:r>
            <a:r>
              <a:rPr lang="en-US" altLang="ja-JP" dirty="0"/>
              <a:t>59 </a:t>
            </a:r>
            <a:r>
              <a:rPr lang="ja-JP" altLang="en-US" dirty="0"/>
              <a:t>万 </a:t>
            </a:r>
            <a:r>
              <a:rPr lang="en-US" altLang="ja-JP" dirty="0"/>
              <a:t>0000 </a:t>
            </a:r>
            <a:r>
              <a:rPr lang="ja-JP" altLang="en-US" dirty="0"/>
              <a:t>組</a:t>
            </a:r>
            <a:endParaRPr lang="en-US" altLang="ja-JP" dirty="0"/>
          </a:p>
          <a:p>
            <a:r>
              <a:rPr lang="ja-JP" altLang="en-US" dirty="0"/>
              <a:t>平成</a:t>
            </a:r>
            <a:r>
              <a:rPr lang="en-US" altLang="ja-JP" dirty="0"/>
              <a:t>29</a:t>
            </a:r>
            <a:r>
              <a:rPr lang="ja-JP" altLang="en-US" dirty="0"/>
              <a:t>年 確定婚姻件数　</a:t>
            </a:r>
            <a:r>
              <a:rPr lang="en-US" altLang="zh-TW" dirty="0"/>
              <a:t>606 866</a:t>
            </a:r>
            <a:r>
              <a:rPr lang="ja-JP" altLang="en-US" dirty="0"/>
              <a:t>　　</a:t>
            </a:r>
            <a:endParaRPr lang="en-US" altLang="ja-JP" dirty="0"/>
          </a:p>
          <a:p>
            <a:r>
              <a:rPr lang="ja-JP" altLang="en-US" dirty="0"/>
              <a:t>人口動態総覧より</a:t>
            </a:r>
            <a:endParaRPr lang="en-US" altLang="ja-JP" dirty="0"/>
          </a:p>
          <a:p>
            <a:endParaRPr kumimoji="1" lang="en-US" altLang="ja-JP" dirty="0"/>
          </a:p>
          <a:p>
            <a:endParaRPr lang="en-US" altLang="ja-JP" dirty="0"/>
          </a:p>
          <a:p>
            <a:pPr marL="0" indent="0">
              <a:buNone/>
            </a:pPr>
            <a:r>
              <a:rPr kumimoji="1" lang="ja-JP" altLang="en-US" dirty="0"/>
              <a:t>　結婚式場業取扱件数</a:t>
            </a:r>
            <a:endParaRPr lang="en-US" altLang="ja-JP" dirty="0"/>
          </a:p>
          <a:p>
            <a:r>
              <a:rPr kumimoji="1" lang="ja-JP" altLang="en-US" dirty="0"/>
              <a:t>平成</a:t>
            </a:r>
            <a:r>
              <a:rPr kumimoji="1" lang="en-US" altLang="ja-JP" dirty="0"/>
              <a:t>29</a:t>
            </a:r>
            <a:r>
              <a:rPr kumimoji="1" lang="ja-JP" altLang="en-US" dirty="0"/>
              <a:t>年　</a:t>
            </a:r>
            <a:r>
              <a:rPr kumimoji="1" lang="en-US" altLang="ja-JP" dirty="0"/>
              <a:t>1330100</a:t>
            </a:r>
            <a:r>
              <a:rPr lang="ja-JP" altLang="en-US" dirty="0"/>
              <a:t>件</a:t>
            </a:r>
            <a:r>
              <a:rPr lang="en-US" altLang="ja-JP" dirty="0"/>
              <a:t>(</a:t>
            </a:r>
            <a:r>
              <a:rPr lang="ja-JP" altLang="en-US" dirty="0"/>
              <a:t>挙式、および披露宴</a:t>
            </a:r>
            <a:r>
              <a:rPr lang="en-US" altLang="ja-JP" dirty="0"/>
              <a:t>)</a:t>
            </a:r>
          </a:p>
          <a:p>
            <a:pPr marL="0" indent="0">
              <a:buNone/>
            </a:pPr>
            <a:r>
              <a:rPr lang="ja-JP" altLang="en-US" dirty="0"/>
              <a:t>　　　　　　　  </a:t>
            </a:r>
            <a:r>
              <a:rPr lang="en-US" altLang="ja-JP" dirty="0"/>
              <a:t>15004</a:t>
            </a:r>
            <a:r>
              <a:rPr lang="ja-JP" altLang="en-US" dirty="0"/>
              <a:t>件</a:t>
            </a:r>
            <a:r>
              <a:rPr lang="en-US" altLang="ja-JP" dirty="0"/>
              <a:t>(</a:t>
            </a:r>
            <a:r>
              <a:rPr lang="ja-JP" altLang="en-US" dirty="0"/>
              <a:t>挙式のみ</a:t>
            </a:r>
            <a:r>
              <a:rPr lang="en-US" altLang="ja-JP" dirty="0"/>
              <a:t>)</a:t>
            </a:r>
          </a:p>
          <a:p>
            <a:r>
              <a:rPr lang="ja-JP" altLang="en-US" dirty="0"/>
              <a:t>特定サービス産業動態統計調査　経済産業省より</a:t>
            </a:r>
            <a:endParaRPr kumimoji="1" lang="en-US" altLang="ja-JP" dirty="0"/>
          </a:p>
        </p:txBody>
      </p:sp>
      <p:sp>
        <p:nvSpPr>
          <p:cNvPr id="4" name="正方形/長方形 3">
            <a:extLst>
              <a:ext uri="{FF2B5EF4-FFF2-40B4-BE49-F238E27FC236}">
                <a16:creationId xmlns:a16="http://schemas.microsoft.com/office/drawing/2014/main" id="{BF649DCB-F172-4948-B444-84260235B206}"/>
              </a:ext>
            </a:extLst>
          </p:cNvPr>
          <p:cNvSpPr/>
          <p:nvPr/>
        </p:nvSpPr>
        <p:spPr>
          <a:xfrm>
            <a:off x="1374629" y="3275111"/>
            <a:ext cx="7202078" cy="307777"/>
          </a:xfrm>
          <a:prstGeom prst="rect">
            <a:avLst/>
          </a:prstGeom>
        </p:spPr>
        <p:txBody>
          <a:bodyPr wrap="square">
            <a:spAutoFit/>
          </a:bodyPr>
          <a:lstStyle/>
          <a:p>
            <a:r>
              <a:rPr lang="en-US" altLang="ja-JP" sz="1400" dirty="0"/>
              <a:t>https://www.mhlw.go.jp/toukei/saikin/hw/jinkou/suikei18/dl/2018gaiyou.pdf</a:t>
            </a:r>
            <a:endParaRPr lang="ja-JP" altLang="en-US" sz="1400" dirty="0"/>
          </a:p>
        </p:txBody>
      </p:sp>
      <p:sp>
        <p:nvSpPr>
          <p:cNvPr id="7" name="正方形/長方形 6">
            <a:extLst>
              <a:ext uri="{FF2B5EF4-FFF2-40B4-BE49-F238E27FC236}">
                <a16:creationId xmlns:a16="http://schemas.microsoft.com/office/drawing/2014/main" id="{7B2CD452-9D53-4CFC-86A3-DF1B272275B8}"/>
              </a:ext>
            </a:extLst>
          </p:cNvPr>
          <p:cNvSpPr/>
          <p:nvPr/>
        </p:nvSpPr>
        <p:spPr>
          <a:xfrm>
            <a:off x="1374629" y="5733585"/>
            <a:ext cx="6096000" cy="307777"/>
          </a:xfrm>
          <a:prstGeom prst="rect">
            <a:avLst/>
          </a:prstGeom>
        </p:spPr>
        <p:txBody>
          <a:bodyPr>
            <a:spAutoFit/>
          </a:bodyPr>
          <a:lstStyle/>
          <a:p>
            <a:r>
              <a:rPr lang="en-US" altLang="ja-JP" sz="1400" dirty="0"/>
              <a:t>https://www.meti.go.jp/statistics/tyo/tokusabido/result/result_1.html</a:t>
            </a:r>
            <a:endParaRPr lang="ja-JP" altLang="en-US" sz="1400" dirty="0"/>
          </a:p>
        </p:txBody>
      </p:sp>
    </p:spTree>
    <p:extLst>
      <p:ext uri="{BB962C8B-B14F-4D97-AF65-F5344CB8AC3E}">
        <p14:creationId xmlns:p14="http://schemas.microsoft.com/office/powerpoint/2010/main" val="166946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DAA2C-6BA9-444C-8932-F6BFEA873309}"/>
              </a:ext>
            </a:extLst>
          </p:cNvPr>
          <p:cNvSpPr>
            <a:spLocks noGrp="1"/>
          </p:cNvSpPr>
          <p:nvPr>
            <p:ph type="title"/>
          </p:nvPr>
        </p:nvSpPr>
        <p:spPr/>
        <p:txBody>
          <a:bodyPr>
            <a:normAutofit/>
          </a:bodyPr>
          <a:lstStyle/>
          <a:p>
            <a:r>
              <a:rPr lang="ja-JP" altLang="en-US" b="1" dirty="0"/>
              <a:t>③</a:t>
            </a:r>
            <a:r>
              <a:rPr kumimoji="1" lang="ja-JP" altLang="en-US" b="1" dirty="0"/>
              <a:t>ナシ婚でリスク分散ができる</a:t>
            </a:r>
          </a:p>
        </p:txBody>
      </p:sp>
      <p:sp>
        <p:nvSpPr>
          <p:cNvPr id="8" name="コンテンツ プレースホルダー 7">
            <a:extLst>
              <a:ext uri="{FF2B5EF4-FFF2-40B4-BE49-F238E27FC236}">
                <a16:creationId xmlns:a16="http://schemas.microsoft.com/office/drawing/2014/main" id="{C7C6F094-DC8C-4D84-BC3E-CAB1D72A276E}"/>
              </a:ext>
            </a:extLst>
          </p:cNvPr>
          <p:cNvSpPr txBox="1">
            <a:spLocks noGrp="1"/>
          </p:cNvSpPr>
          <p:nvPr>
            <p:ph idx="1"/>
          </p:nvPr>
        </p:nvSpPr>
        <p:spPr>
          <a:xfrm>
            <a:off x="838200" y="1489075"/>
            <a:ext cx="8994770" cy="3452227"/>
          </a:xfrm>
          <a:prstGeom prst="rect">
            <a:avLst/>
          </a:prstGeom>
          <a:noFill/>
        </p:spPr>
        <p:txBody>
          <a:bodyPr wrap="none" rtlCol="0">
            <a:spAutoFit/>
          </a:bodyPr>
          <a:lstStyle/>
          <a:p>
            <a:endParaRPr kumimoji="1" lang="en-US" altLang="ja-JP" sz="2000" dirty="0"/>
          </a:p>
          <a:p>
            <a:r>
              <a:rPr kumimoji="1" lang="ja-JP" altLang="en-US" sz="2000" dirty="0"/>
              <a:t>・結婚式は高額な買い物</a:t>
            </a:r>
            <a:r>
              <a:rPr lang="ja-JP" altLang="en-US" sz="2000" dirty="0"/>
              <a:t>→費用の分散</a:t>
            </a:r>
            <a:endParaRPr kumimoji="1" lang="en-US" altLang="ja-JP" sz="2000" dirty="0"/>
          </a:p>
          <a:p>
            <a:endParaRPr kumimoji="1" lang="en-US" altLang="ja-JP" sz="2000" dirty="0"/>
          </a:p>
          <a:p>
            <a:r>
              <a:rPr kumimoji="1" lang="ja-JP" altLang="en-US" sz="2000" dirty="0"/>
              <a:t>・多くの反響があったメルパルク仙台の事件→挙式に不備</a:t>
            </a:r>
            <a:endParaRPr kumimoji="1" lang="en-US" altLang="ja-JP" sz="2000" dirty="0"/>
          </a:p>
          <a:p>
            <a:endParaRPr kumimoji="1" lang="en-US" altLang="ja-JP" sz="2000" dirty="0"/>
          </a:p>
          <a:p>
            <a:r>
              <a:rPr kumimoji="1" lang="ja-JP" altLang="en-US" sz="2000" dirty="0"/>
              <a:t>・準備が多いが予行練習はない→どこか不満を感じることがある</a:t>
            </a:r>
            <a:endParaRPr kumimoji="1" lang="en-US" altLang="ja-JP" sz="2000" dirty="0"/>
          </a:p>
          <a:p>
            <a:endParaRPr lang="en-US" altLang="ja-JP" sz="2000" dirty="0"/>
          </a:p>
          <a:p>
            <a:r>
              <a:rPr kumimoji="1" lang="ja-JP" altLang="en-US" sz="2000" dirty="0"/>
              <a:t>・一生に一度なので細部にまでこだわる結果、満足の基準は非常に高い</a:t>
            </a:r>
            <a:endParaRPr kumimoji="1" lang="en-US" altLang="ja-JP" sz="2000" dirty="0"/>
          </a:p>
        </p:txBody>
      </p:sp>
    </p:spTree>
    <p:extLst>
      <p:ext uri="{BB962C8B-B14F-4D97-AF65-F5344CB8AC3E}">
        <p14:creationId xmlns:p14="http://schemas.microsoft.com/office/powerpoint/2010/main" val="141264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ja-JP" b="1">
                <a:latin typeface="Trebuchet MS"/>
                <a:ea typeface="Trebuchet MS"/>
                <a:cs typeface="Trebuchet MS"/>
                <a:sym typeface="Trebuchet MS"/>
              </a:rPr>
              <a:t>ナシ婚理由1位は経済的事情</a:t>
            </a:r>
            <a:endParaRPr b="1"/>
          </a:p>
        </p:txBody>
      </p:sp>
      <p:pic>
        <p:nvPicPr>
          <p:cNvPr id="36" name="Google Shape;36;p1" descr="スクリーンショット が含まれている画像&#10;&#10;自動的に生成された説明"/>
          <p:cNvPicPr preferRelativeResize="0">
            <a:picLocks noGrp="1"/>
          </p:cNvPicPr>
          <p:nvPr>
            <p:ph type="body" idx="1"/>
          </p:nvPr>
        </p:nvPicPr>
        <p:blipFill rotWithShape="1">
          <a:blip r:embed="rId2">
            <a:alphaModFix/>
          </a:blip>
          <a:srcRect/>
          <a:stretch/>
        </p:blipFill>
        <p:spPr>
          <a:xfrm>
            <a:off x="860294" y="1165505"/>
            <a:ext cx="8230800" cy="5082900"/>
          </a:xfrm>
          <a:prstGeom prst="rect">
            <a:avLst/>
          </a:prstGeom>
          <a:noFill/>
          <a:ln>
            <a:noFill/>
          </a:ln>
        </p:spPr>
      </p:pic>
      <p:sp>
        <p:nvSpPr>
          <p:cNvPr id="37" name="Google Shape;37;p1"/>
          <p:cNvSpPr/>
          <p:nvPr/>
        </p:nvSpPr>
        <p:spPr>
          <a:xfrm>
            <a:off x="1067055" y="6248400"/>
            <a:ext cx="7817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Trebuchet MS"/>
                <a:ea typeface="Trebuchet MS"/>
                <a:cs typeface="Trebuchet MS"/>
                <a:sym typeface="Trebuchet MS"/>
              </a:rPr>
              <a:t>http://www.mwed.co.jp/wp/wp-content/uploads/2019/06/2019_mwed_nashikon_0607.pdf</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6705" y="692136"/>
            <a:ext cx="9568256" cy="1320800"/>
          </a:xfrm>
        </p:spPr>
        <p:txBody>
          <a:bodyPr/>
          <a:lstStyle/>
          <a:p>
            <a:r>
              <a:rPr kumimoji="1" lang="ja-JP" altLang="en-US" b="1" dirty="0"/>
              <a:t>費用を他の事にあてる</a:t>
            </a:r>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426" y="1221907"/>
            <a:ext cx="8375226" cy="5227565"/>
          </a:xfrm>
        </p:spPr>
      </p:pic>
      <p:sp>
        <p:nvSpPr>
          <p:cNvPr id="5" name="正方形/長方形 4"/>
          <p:cNvSpPr/>
          <p:nvPr/>
        </p:nvSpPr>
        <p:spPr>
          <a:xfrm>
            <a:off x="808930" y="6550223"/>
            <a:ext cx="7850777" cy="307777"/>
          </a:xfrm>
          <a:prstGeom prst="rect">
            <a:avLst/>
          </a:prstGeom>
        </p:spPr>
        <p:txBody>
          <a:bodyPr wrap="square">
            <a:spAutoFit/>
          </a:bodyPr>
          <a:lstStyle/>
          <a:p>
            <a:r>
              <a:rPr lang="en-US" altLang="ja-JP" sz="1400" dirty="0"/>
              <a:t>http://www.mwed.co.jp/wp/wp-content/uploads/2019/06/2019_mwed_nashikon_0607.pdf</a:t>
            </a:r>
            <a:endParaRPr lang="ja-JP" altLang="en-US" sz="1400" dirty="0"/>
          </a:p>
        </p:txBody>
      </p:sp>
    </p:spTree>
    <p:extLst>
      <p:ext uri="{BB962C8B-B14F-4D97-AF65-F5344CB8AC3E}">
        <p14:creationId xmlns:p14="http://schemas.microsoft.com/office/powerpoint/2010/main" val="61829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4447B-0FF4-46E9-A0A7-3399F3BB6557}"/>
              </a:ext>
            </a:extLst>
          </p:cNvPr>
          <p:cNvSpPr>
            <a:spLocks noGrp="1"/>
          </p:cNvSpPr>
          <p:nvPr>
            <p:ph type="title"/>
          </p:nvPr>
        </p:nvSpPr>
        <p:spPr/>
        <p:txBody>
          <a:bodyPr>
            <a:normAutofit fontScale="90000"/>
          </a:bodyPr>
          <a:lstStyle/>
          <a:p>
            <a:r>
              <a:rPr lang="ja-JP" altLang="en-US" sz="4000" b="1" dirty="0"/>
              <a:t>④業界も形式に囚われない対応をしている</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DDA7B261-60DE-426C-AA5F-ED135493E7D7}"/>
              </a:ext>
            </a:extLst>
          </p:cNvPr>
          <p:cNvSpPr>
            <a:spLocks noGrp="1"/>
          </p:cNvSpPr>
          <p:nvPr>
            <p:ph idx="1"/>
          </p:nvPr>
        </p:nvSpPr>
        <p:spPr>
          <a:xfrm>
            <a:off x="677334" y="2160589"/>
            <a:ext cx="8596668" cy="3769947"/>
          </a:xfrm>
        </p:spPr>
        <p:txBody>
          <a:bodyPr>
            <a:normAutofit/>
          </a:bodyPr>
          <a:lstStyle/>
          <a:p>
            <a:pPr marL="0" indent="0">
              <a:buNone/>
            </a:pPr>
            <a:endParaRPr kumimoji="1" lang="en-US" altLang="ja-JP" sz="3200" dirty="0"/>
          </a:p>
          <a:p>
            <a:r>
              <a:rPr kumimoji="1" lang="ja-JP" altLang="en-US" sz="3200" dirty="0"/>
              <a:t>挙式以外での業績ＵＰ</a:t>
            </a:r>
            <a:endParaRPr kumimoji="1" lang="en-US" altLang="ja-JP" sz="3200" dirty="0"/>
          </a:p>
          <a:p>
            <a:pPr marL="0" indent="0">
              <a:buNone/>
            </a:pPr>
            <a:endParaRPr kumimoji="1" lang="en-US" altLang="ja-JP" sz="3200" dirty="0"/>
          </a:p>
          <a:p>
            <a:r>
              <a:rPr lang="ja-JP" altLang="en-US" sz="3200" dirty="0"/>
              <a:t>新しい結婚の形・フォトウエディング</a:t>
            </a:r>
            <a:endParaRPr kumimoji="1" lang="en-US" altLang="ja-JP" sz="3200" dirty="0"/>
          </a:p>
        </p:txBody>
      </p:sp>
    </p:spTree>
    <p:extLst>
      <p:ext uri="{BB962C8B-B14F-4D97-AF65-F5344CB8AC3E}">
        <p14:creationId xmlns:p14="http://schemas.microsoft.com/office/powerpoint/2010/main" val="311233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ブライダル市場　縮小止まらず</a:t>
            </a:r>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832" y="1270000"/>
            <a:ext cx="8470582" cy="5199634"/>
          </a:xfrm>
        </p:spPr>
      </p:pic>
      <p:sp>
        <p:nvSpPr>
          <p:cNvPr id="5" name="正方形/長方形 4"/>
          <p:cNvSpPr/>
          <p:nvPr/>
        </p:nvSpPr>
        <p:spPr>
          <a:xfrm>
            <a:off x="1349829" y="6469634"/>
            <a:ext cx="6096000" cy="307777"/>
          </a:xfrm>
          <a:prstGeom prst="rect">
            <a:avLst/>
          </a:prstGeom>
        </p:spPr>
        <p:txBody>
          <a:bodyPr>
            <a:spAutoFit/>
          </a:bodyPr>
          <a:lstStyle/>
          <a:p>
            <a:r>
              <a:rPr lang="en-US" altLang="ja-JP" sz="1400" dirty="0"/>
              <a:t>https://www.itmedia.co.jp/business/articles/1803/26/news121.html</a:t>
            </a:r>
            <a:endParaRPr lang="ja-JP" altLang="en-US" sz="1400" dirty="0"/>
          </a:p>
        </p:txBody>
      </p:sp>
    </p:spTree>
    <p:extLst>
      <p:ext uri="{BB962C8B-B14F-4D97-AF65-F5344CB8AC3E}">
        <p14:creationId xmlns:p14="http://schemas.microsoft.com/office/powerpoint/2010/main" val="82006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例　目黒雅叙園→ホテル</a:t>
            </a:r>
            <a:r>
              <a:rPr lang="ja-JP" altLang="en-US" b="1" dirty="0"/>
              <a:t>雅叙園東京</a:t>
            </a:r>
            <a:endParaRPr kumimoji="1" lang="ja-JP" altLang="en-US" b="1" dirty="0"/>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0709" y="4087906"/>
            <a:ext cx="4072691" cy="2366746"/>
          </a:xfrm>
        </p:spPr>
      </p:pic>
      <p:sp>
        <p:nvSpPr>
          <p:cNvPr id="6" name="テキスト ボックス 5"/>
          <p:cNvSpPr txBox="1"/>
          <p:nvPr/>
        </p:nvSpPr>
        <p:spPr>
          <a:xfrm>
            <a:off x="175605" y="1784862"/>
            <a:ext cx="10341293" cy="3785652"/>
          </a:xfrm>
          <a:prstGeom prst="rect">
            <a:avLst/>
          </a:prstGeom>
          <a:noFill/>
        </p:spPr>
        <p:txBody>
          <a:bodyPr wrap="none" rtlCol="0">
            <a:spAutoFit/>
          </a:bodyPr>
          <a:lstStyle/>
          <a:p>
            <a:r>
              <a:rPr kumimoji="1" lang="ja-JP" altLang="en-US" sz="2400" dirty="0"/>
              <a:t>・いぜんとしてブランド価値を維持している老舗の専門式場</a:t>
            </a:r>
            <a:endParaRPr kumimoji="1" lang="en-US" altLang="ja-JP" sz="2400" dirty="0"/>
          </a:p>
          <a:p>
            <a:r>
              <a:rPr kumimoji="1" lang="ja-JP" altLang="en-US" sz="2400" dirty="0"/>
              <a:t>　東京では「八芳園」「椿山壮」そして「雅叙園」</a:t>
            </a:r>
            <a:endParaRPr kumimoji="1" lang="en-US" altLang="ja-JP" sz="2400" dirty="0"/>
          </a:p>
          <a:p>
            <a:endParaRPr kumimoji="1" lang="en-US" altLang="ja-JP" sz="2400" dirty="0"/>
          </a:p>
          <a:p>
            <a:r>
              <a:rPr kumimoji="1" lang="ja-JP" altLang="en-US" sz="2400" dirty="0"/>
              <a:t>・ほぼ週末に集中している今の婚礼事業の非効率性、低生産性を鑑みて</a:t>
            </a:r>
            <a:endParaRPr kumimoji="1" lang="en-US" altLang="ja-JP" sz="2400" dirty="0"/>
          </a:p>
          <a:p>
            <a:r>
              <a:rPr kumimoji="1" lang="ja-JP" altLang="en-US" sz="2400" dirty="0"/>
              <a:t>　ワタナベグループ傘下の老舗専門式場である目黒雅叙園では</a:t>
            </a:r>
            <a:endParaRPr kumimoji="1" lang="en-US" altLang="ja-JP" sz="2400" dirty="0"/>
          </a:p>
          <a:p>
            <a:r>
              <a:rPr kumimoji="1" lang="ja-JP" altLang="en-US" sz="2400" dirty="0"/>
              <a:t>　</a:t>
            </a:r>
            <a:r>
              <a:rPr kumimoji="1" lang="en-US" altLang="ja-JP" sz="2400" dirty="0"/>
              <a:t>2017</a:t>
            </a:r>
            <a:r>
              <a:rPr kumimoji="1" lang="ja-JP" altLang="en-US" sz="2400" dirty="0"/>
              <a:t>年</a:t>
            </a:r>
            <a:r>
              <a:rPr kumimoji="1" lang="en-US" altLang="ja-JP" sz="2400" dirty="0"/>
              <a:t>4</a:t>
            </a:r>
            <a:r>
              <a:rPr kumimoji="1" lang="ja-JP" altLang="en-US" sz="2400" dirty="0"/>
              <a:t>月</a:t>
            </a:r>
            <a:r>
              <a:rPr kumimoji="1" lang="en-US" altLang="ja-JP" sz="2400" dirty="0"/>
              <a:t>1</a:t>
            </a:r>
            <a:r>
              <a:rPr kumimoji="1" lang="ja-JP" altLang="en-US" sz="2400" dirty="0"/>
              <a:t>日付けでリブランドして「ホテル雅叙園東京」とし、</a:t>
            </a:r>
            <a:endParaRPr kumimoji="1" lang="en-US" altLang="ja-JP" sz="2400" dirty="0"/>
          </a:p>
          <a:p>
            <a:r>
              <a:rPr kumimoji="1" lang="ja-JP" altLang="en-US" sz="2400" dirty="0"/>
              <a:t>　ホテルであることを前面に基本戦略として打ち出した</a:t>
            </a:r>
            <a:endParaRPr kumimoji="1" lang="en-US" altLang="ja-JP" sz="2400" dirty="0"/>
          </a:p>
          <a:p>
            <a:endParaRPr kumimoji="1" lang="en-US" altLang="ja-JP" sz="2400" dirty="0"/>
          </a:p>
          <a:p>
            <a:r>
              <a:rPr kumimoji="1" lang="ja-JP" altLang="en-US" sz="2400" dirty="0"/>
              <a:t>・花嫁専用のブライズルームを宿泊用客室に改装し、</a:t>
            </a:r>
            <a:endParaRPr kumimoji="1" lang="en-US" altLang="ja-JP" sz="2400" dirty="0"/>
          </a:p>
          <a:p>
            <a:r>
              <a:rPr kumimoji="1" lang="ja-JP" altLang="en-US" sz="2400" dirty="0"/>
              <a:t>　総客室数を</a:t>
            </a:r>
            <a:r>
              <a:rPr kumimoji="1" lang="en-US" altLang="ja-JP" sz="2400" dirty="0"/>
              <a:t>60</a:t>
            </a:r>
            <a:r>
              <a:rPr kumimoji="1" lang="ja-JP" altLang="en-US" sz="2400" dirty="0"/>
              <a:t>室に増やした。</a:t>
            </a:r>
          </a:p>
        </p:txBody>
      </p:sp>
    </p:spTree>
    <p:extLst>
      <p:ext uri="{BB962C8B-B14F-4D97-AF65-F5344CB8AC3E}">
        <p14:creationId xmlns:p14="http://schemas.microsoft.com/office/powerpoint/2010/main" val="360440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新しい結婚の形・フォトウエディング</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a:t>フォトウェディング（フォト婚）とは、</a:t>
            </a:r>
            <a:r>
              <a:rPr lang="ja-JP" altLang="en-US" sz="2400" b="1" dirty="0"/>
              <a:t>結婚式や披露宴は行わないけれども、ドレスや和装を着て記念に写真撮影をすること</a:t>
            </a:r>
            <a:r>
              <a:rPr lang="ja-JP" altLang="en-US" sz="2400" dirty="0"/>
              <a:t>。</a:t>
            </a:r>
            <a:endParaRPr lang="en-US" altLang="ja-JP" sz="2400" dirty="0"/>
          </a:p>
          <a:p>
            <a:r>
              <a:rPr lang="ja-JP" altLang="en-US" sz="2400" dirty="0"/>
              <a:t>いわゆる</a:t>
            </a:r>
            <a:r>
              <a:rPr lang="ja-JP" altLang="en-US" sz="2400" b="1" dirty="0"/>
              <a:t>「写真だけの結婚式」</a:t>
            </a:r>
            <a:endParaRPr lang="en-US" altLang="ja-JP" sz="2400" dirty="0"/>
          </a:p>
          <a:p>
            <a:r>
              <a:rPr lang="ja-JP" altLang="en-US" sz="2400" dirty="0"/>
              <a:t>似たような言葉で別撮り</a:t>
            </a:r>
            <a:r>
              <a:rPr lang="en-US" altLang="ja-JP" sz="2400" dirty="0"/>
              <a:t>(</a:t>
            </a:r>
            <a:r>
              <a:rPr lang="ja-JP" altLang="en-US" sz="2400" dirty="0"/>
              <a:t>前撮りなど</a:t>
            </a:r>
            <a:r>
              <a:rPr lang="en-US" altLang="ja-JP" sz="2400" dirty="0"/>
              <a:t>)</a:t>
            </a:r>
            <a:r>
              <a:rPr lang="ja-JP" altLang="en-US" sz="2400" dirty="0"/>
              <a:t>がありますが、前撮りや後撮りは結婚式をあげることを前提としているため、フォトウェディングとは異なる。</a:t>
            </a:r>
            <a:endParaRPr kumimoji="1" lang="ja-JP" altLang="en-US" sz="2400" dirty="0"/>
          </a:p>
        </p:txBody>
      </p:sp>
    </p:spTree>
    <p:extLst>
      <p:ext uri="{BB962C8B-B14F-4D97-AF65-F5344CB8AC3E}">
        <p14:creationId xmlns:p14="http://schemas.microsoft.com/office/powerpoint/2010/main" val="166991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D67CC-9EAA-4D3D-9602-02A4D77FAD79}"/>
              </a:ext>
            </a:extLst>
          </p:cNvPr>
          <p:cNvSpPr>
            <a:spLocks noGrp="1"/>
          </p:cNvSpPr>
          <p:nvPr>
            <p:ph type="title"/>
          </p:nvPr>
        </p:nvSpPr>
        <p:spPr/>
        <p:txBody>
          <a:bodyPr>
            <a:normAutofit/>
          </a:bodyPr>
          <a:lstStyle/>
          <a:p>
            <a:r>
              <a:rPr kumimoji="1" lang="ja-JP" altLang="en-US" sz="4000" b="1" dirty="0"/>
              <a:t>本ディベートにおける結婚式の定義</a:t>
            </a:r>
          </a:p>
        </p:txBody>
      </p:sp>
      <p:sp>
        <p:nvSpPr>
          <p:cNvPr id="3" name="コンテンツ プレースホルダー 2">
            <a:extLst>
              <a:ext uri="{FF2B5EF4-FFF2-40B4-BE49-F238E27FC236}">
                <a16:creationId xmlns:a16="http://schemas.microsoft.com/office/drawing/2014/main" id="{E79A64F4-89F5-4EA8-978F-447AE21F8852}"/>
              </a:ext>
            </a:extLst>
          </p:cNvPr>
          <p:cNvSpPr>
            <a:spLocks noGrp="1"/>
          </p:cNvSpPr>
          <p:nvPr>
            <p:ph idx="1"/>
          </p:nvPr>
        </p:nvSpPr>
        <p:spPr>
          <a:xfrm>
            <a:off x="513735" y="2291976"/>
            <a:ext cx="8923866" cy="2274047"/>
          </a:xfrm>
        </p:spPr>
        <p:txBody>
          <a:bodyPr>
            <a:normAutofit/>
          </a:bodyPr>
          <a:lstStyle/>
          <a:p>
            <a:pPr marL="0" indent="0">
              <a:buNone/>
            </a:pPr>
            <a:r>
              <a:rPr kumimoji="1" lang="ja-JP" altLang="en-US" sz="2800" dirty="0"/>
              <a:t>・ここでの結婚式は披露宴を含まない挙式単体とする</a:t>
            </a:r>
            <a:endParaRPr kumimoji="1" lang="en-US" altLang="ja-JP" sz="2800" dirty="0"/>
          </a:p>
          <a:p>
            <a:pPr marL="0" indent="0">
              <a:buNone/>
            </a:pPr>
            <a:endParaRPr kumimoji="1" lang="en-US" altLang="ja-JP" sz="2800" dirty="0"/>
          </a:p>
          <a:p>
            <a:pPr marL="0" indent="0">
              <a:buNone/>
            </a:pPr>
            <a:r>
              <a:rPr lang="ja-JP" altLang="en-US" sz="2800" dirty="0"/>
              <a:t>・反対派としては</a:t>
            </a:r>
            <a:endParaRPr lang="en-US" altLang="ja-JP" sz="2800" dirty="0"/>
          </a:p>
          <a:p>
            <a:pPr marL="0" indent="0">
              <a:buNone/>
            </a:pPr>
            <a:r>
              <a:rPr lang="ja-JP" altLang="en-US" sz="2800" dirty="0"/>
              <a:t>　「挙式・披露宴一般を行わないものとする」</a:t>
            </a:r>
            <a:endParaRPr kumimoji="1" lang="ja-JP" altLang="en-US" sz="2800" dirty="0"/>
          </a:p>
        </p:txBody>
      </p:sp>
    </p:spTree>
    <p:extLst>
      <p:ext uri="{BB962C8B-B14F-4D97-AF65-F5344CB8AC3E}">
        <p14:creationId xmlns:p14="http://schemas.microsoft.com/office/powerpoint/2010/main" val="290575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890B63-0000-4BF3-AE80-3ACF46666AA9}"/>
              </a:ext>
            </a:extLst>
          </p:cNvPr>
          <p:cNvSpPr>
            <a:spLocks noGrp="1"/>
          </p:cNvSpPr>
          <p:nvPr>
            <p:ph type="title"/>
          </p:nvPr>
        </p:nvSpPr>
        <p:spPr>
          <a:xfrm>
            <a:off x="668369" y="809814"/>
            <a:ext cx="8596668" cy="1320800"/>
          </a:xfrm>
        </p:spPr>
        <p:txBody>
          <a:bodyPr>
            <a:normAutofit/>
          </a:bodyPr>
          <a:lstStyle/>
          <a:p>
            <a:r>
              <a:rPr kumimoji="1" lang="ja-JP" altLang="en-US" sz="4800" b="1" dirty="0"/>
              <a:t>立論</a:t>
            </a:r>
          </a:p>
        </p:txBody>
      </p:sp>
      <p:sp>
        <p:nvSpPr>
          <p:cNvPr id="5" name="コンテンツ プレースホルダー 4">
            <a:extLst>
              <a:ext uri="{FF2B5EF4-FFF2-40B4-BE49-F238E27FC236}">
                <a16:creationId xmlns:a16="http://schemas.microsoft.com/office/drawing/2014/main" id="{5A71F790-50B9-430A-9A13-DCDB08857C1C}"/>
              </a:ext>
            </a:extLst>
          </p:cNvPr>
          <p:cNvSpPr>
            <a:spLocks noGrp="1"/>
          </p:cNvSpPr>
          <p:nvPr>
            <p:ph idx="1"/>
          </p:nvPr>
        </p:nvSpPr>
        <p:spPr>
          <a:xfrm>
            <a:off x="668369" y="1740285"/>
            <a:ext cx="10085293" cy="4437112"/>
          </a:xfrm>
          <a:prstGeom prst="rect">
            <a:avLst/>
          </a:prstGeom>
        </p:spPr>
        <p:txBody>
          <a:bodyPr wrap="square">
            <a:spAutoFit/>
          </a:bodyPr>
          <a:lstStyle/>
          <a:p>
            <a:pPr algn="just">
              <a:spcAft>
                <a:spcPts val="0"/>
              </a:spcAft>
            </a:pPr>
            <a:r>
              <a:rPr lang="ja-JP" altLang="ja-JP" sz="2800" kern="100" dirty="0">
                <a:latin typeface="+mn-ea"/>
                <a:cs typeface="Times New Roman" panose="02020603050405020304" pitchFamily="18" charset="0"/>
              </a:rPr>
              <a:t>ナシ婚理由</a:t>
            </a:r>
            <a:r>
              <a:rPr lang="en-US" altLang="ja-JP" sz="2800" kern="100" dirty="0">
                <a:latin typeface="+mn-ea"/>
                <a:cs typeface="Times New Roman" panose="02020603050405020304" pitchFamily="18" charset="0"/>
              </a:rPr>
              <a:t>1</a:t>
            </a:r>
            <a:r>
              <a:rPr lang="ja-JP" altLang="ja-JP" sz="2800" kern="100" dirty="0">
                <a:latin typeface="+mn-ea"/>
                <a:cs typeface="Times New Roman" panose="02020603050405020304" pitchFamily="18" charset="0"/>
              </a:rPr>
              <a:t>位の経済的事情・結婚式の費用が高すぎる</a:t>
            </a:r>
            <a:endParaRPr lang="en-US" altLang="ja-JP" sz="2800" kern="100" dirty="0">
              <a:latin typeface="+mn-ea"/>
              <a:cs typeface="Times New Roman" panose="02020603050405020304" pitchFamily="18" charset="0"/>
            </a:endParaRPr>
          </a:p>
          <a:p>
            <a:pPr marL="0" indent="0" algn="just">
              <a:spcAft>
                <a:spcPts val="0"/>
              </a:spcAft>
              <a:buNone/>
            </a:pPr>
            <a:endParaRPr lang="ja-JP" altLang="ja-JP" sz="2800" kern="100" dirty="0">
              <a:latin typeface="+mn-ea"/>
              <a:cs typeface="Times New Roman" panose="02020603050405020304" pitchFamily="18" charset="0"/>
            </a:endParaRPr>
          </a:p>
          <a:p>
            <a:pPr algn="just">
              <a:spcAft>
                <a:spcPts val="0"/>
              </a:spcAft>
            </a:pPr>
            <a:r>
              <a:rPr lang="ja-JP" altLang="ja-JP" sz="2800" kern="100" dirty="0">
                <a:latin typeface="+mn-ea"/>
                <a:cs typeface="Times New Roman" panose="02020603050405020304" pitchFamily="18" charset="0"/>
              </a:rPr>
              <a:t>慣習に疑問視</a:t>
            </a:r>
            <a:endParaRPr lang="en-US" altLang="ja-JP" sz="2800" kern="100" dirty="0">
              <a:latin typeface="+mn-ea"/>
              <a:cs typeface="Times New Roman" panose="02020603050405020304" pitchFamily="18" charset="0"/>
            </a:endParaRPr>
          </a:p>
          <a:p>
            <a:pPr marL="0" indent="0" algn="just">
              <a:spcAft>
                <a:spcPts val="0"/>
              </a:spcAft>
              <a:buNone/>
            </a:pPr>
            <a:endParaRPr lang="en-US" altLang="ja-JP" sz="2800" kern="100" dirty="0">
              <a:latin typeface="+mn-ea"/>
              <a:cs typeface="Times New Roman" panose="02020603050405020304" pitchFamily="18" charset="0"/>
            </a:endParaRPr>
          </a:p>
          <a:p>
            <a:pPr algn="just">
              <a:spcAft>
                <a:spcPts val="0"/>
              </a:spcAft>
            </a:pPr>
            <a:r>
              <a:rPr lang="ja-JP" altLang="ja-JP" sz="2800" kern="100" dirty="0">
                <a:latin typeface="+mn-ea"/>
                <a:cs typeface="Times New Roman" panose="02020603050405020304" pitchFamily="18" charset="0"/>
              </a:rPr>
              <a:t>ナシ婚でリスク分散ができる</a:t>
            </a:r>
            <a:endParaRPr lang="en-US" altLang="ja-JP" sz="2800" kern="100" dirty="0">
              <a:latin typeface="+mn-ea"/>
              <a:cs typeface="Times New Roman" panose="02020603050405020304" pitchFamily="18" charset="0"/>
            </a:endParaRPr>
          </a:p>
          <a:p>
            <a:pPr marL="0" indent="0" algn="just">
              <a:spcAft>
                <a:spcPts val="0"/>
              </a:spcAft>
              <a:buNone/>
            </a:pPr>
            <a:endParaRPr lang="en-US" altLang="ja-JP" sz="2800" kern="100" dirty="0">
              <a:latin typeface="+mn-ea"/>
              <a:cs typeface="Times New Roman" panose="02020603050405020304" pitchFamily="18" charset="0"/>
            </a:endParaRPr>
          </a:p>
          <a:p>
            <a:pPr algn="just"/>
            <a:r>
              <a:rPr lang="ja-JP" altLang="ja-JP" sz="2800" dirty="0"/>
              <a:t>業界全体で消費者視点に立った商いを進めていくべき</a:t>
            </a:r>
          </a:p>
          <a:p>
            <a:pPr algn="just">
              <a:spcAft>
                <a:spcPts val="0"/>
              </a:spcAft>
            </a:pPr>
            <a:endParaRPr lang="ja-JP" altLang="ja-JP" sz="28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1426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04AD4-A1D1-428F-B303-AC0EBDD43BA9}"/>
              </a:ext>
            </a:extLst>
          </p:cNvPr>
          <p:cNvSpPr>
            <a:spLocks noGrp="1"/>
          </p:cNvSpPr>
          <p:nvPr>
            <p:ph type="title"/>
          </p:nvPr>
        </p:nvSpPr>
        <p:spPr>
          <a:xfrm>
            <a:off x="677334" y="609600"/>
            <a:ext cx="8596668" cy="1320800"/>
          </a:xfrm>
        </p:spPr>
        <p:txBody>
          <a:bodyPr anchor="t">
            <a:normAutofit/>
          </a:bodyPr>
          <a:lstStyle/>
          <a:p>
            <a:r>
              <a:rPr lang="ja-JP" altLang="en-US" b="1" kern="100" dirty="0">
                <a:latin typeface="+mn-ea"/>
                <a:cs typeface="Times New Roman" panose="02020603050405020304" pitchFamily="18" charset="0"/>
              </a:rPr>
              <a:t>①</a:t>
            </a:r>
            <a:r>
              <a:rPr lang="ja-JP" altLang="ja-JP" b="1" kern="100" dirty="0">
                <a:latin typeface="+mn-ea"/>
                <a:cs typeface="Times New Roman" panose="02020603050405020304" pitchFamily="18" charset="0"/>
              </a:rPr>
              <a:t>結婚式の費用が高すぎる</a:t>
            </a:r>
            <a:endParaRPr kumimoji="1" lang="ja-JP" altLang="en-US" dirty="0"/>
          </a:p>
        </p:txBody>
      </p:sp>
      <p:pic>
        <p:nvPicPr>
          <p:cNvPr id="8" name="コンテンツ プレースホルダー 4">
            <a:extLst>
              <a:ext uri="{FF2B5EF4-FFF2-40B4-BE49-F238E27FC236}">
                <a16:creationId xmlns:a16="http://schemas.microsoft.com/office/drawing/2014/main" id="{87DFE8D5-BA88-40F7-87AD-CEAE64A10E25}"/>
              </a:ext>
            </a:extLst>
          </p:cNvPr>
          <p:cNvPicPr>
            <a:picLocks noChangeAspect="1"/>
          </p:cNvPicPr>
          <p:nvPr/>
        </p:nvPicPr>
        <p:blipFill rotWithShape="1">
          <a:blip r:embed="rId2"/>
          <a:srcRect l="22819" r="-1" b="-1"/>
          <a:stretch/>
        </p:blipFill>
        <p:spPr>
          <a:xfrm>
            <a:off x="1595461" y="1270000"/>
            <a:ext cx="6760414" cy="4839443"/>
          </a:xfrm>
          <a:prstGeom prst="rect">
            <a:avLst/>
          </a:prstGeom>
        </p:spPr>
      </p:pic>
      <p:sp>
        <p:nvSpPr>
          <p:cNvPr id="6" name="正方形/長方形 5">
            <a:extLst>
              <a:ext uri="{FF2B5EF4-FFF2-40B4-BE49-F238E27FC236}">
                <a16:creationId xmlns:a16="http://schemas.microsoft.com/office/drawing/2014/main" id="{A98AD5AE-4D93-4338-87DD-A2629F895E29}"/>
              </a:ext>
            </a:extLst>
          </p:cNvPr>
          <p:cNvSpPr/>
          <p:nvPr/>
        </p:nvSpPr>
        <p:spPr>
          <a:xfrm>
            <a:off x="3060464" y="6248400"/>
            <a:ext cx="3830408" cy="307777"/>
          </a:xfrm>
          <a:prstGeom prst="rect">
            <a:avLst/>
          </a:prstGeom>
        </p:spPr>
        <p:txBody>
          <a:bodyPr wrap="none">
            <a:spAutoFit/>
          </a:bodyPr>
          <a:lstStyle/>
          <a:p>
            <a:r>
              <a:rPr lang="en-US" altLang="ja-JP" sz="1400" dirty="0"/>
              <a:t>https://zexy.net/s/mar/manual/kiso_souba/</a:t>
            </a:r>
            <a:endParaRPr lang="ja-JP" altLang="en-US" sz="1400" dirty="0"/>
          </a:p>
        </p:txBody>
      </p:sp>
    </p:spTree>
    <p:extLst>
      <p:ext uri="{BB962C8B-B14F-4D97-AF65-F5344CB8AC3E}">
        <p14:creationId xmlns:p14="http://schemas.microsoft.com/office/powerpoint/2010/main" val="60041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106A74-2752-4E5A-895C-62A7A5D59BCF}"/>
              </a:ext>
            </a:extLst>
          </p:cNvPr>
          <p:cNvSpPr>
            <a:spLocks noGrp="1"/>
          </p:cNvSpPr>
          <p:nvPr>
            <p:ph type="title"/>
          </p:nvPr>
        </p:nvSpPr>
        <p:spPr>
          <a:xfrm>
            <a:off x="677334" y="609600"/>
            <a:ext cx="8596668" cy="1320800"/>
          </a:xfrm>
        </p:spPr>
        <p:txBody>
          <a:bodyPr/>
          <a:lstStyle/>
          <a:p>
            <a:r>
              <a:rPr lang="ja-JP" altLang="en-US" b="1" dirty="0"/>
              <a:t>「挙式のみ」は全体の約</a:t>
            </a:r>
            <a:r>
              <a:rPr lang="en-US" altLang="ja-JP" b="1" dirty="0"/>
              <a:t>10</a:t>
            </a:r>
            <a:r>
              <a:rPr lang="ja-JP" altLang="en-US" b="1" dirty="0"/>
              <a:t>％と少数</a:t>
            </a:r>
            <a:endParaRPr kumimoji="1" lang="ja-JP" altLang="en-US" b="1" dirty="0"/>
          </a:p>
        </p:txBody>
      </p:sp>
      <p:pic>
        <p:nvPicPr>
          <p:cNvPr id="5" name="コンテンツ プレースホルダー 4" descr="スクリーンショット が含まれている画像&#10;&#10;自動的に生成された説明">
            <a:extLst>
              <a:ext uri="{FF2B5EF4-FFF2-40B4-BE49-F238E27FC236}">
                <a16:creationId xmlns:a16="http://schemas.microsoft.com/office/drawing/2014/main" id="{67EE176A-687B-45F8-AC60-3F7032008A03}"/>
              </a:ext>
            </a:extLst>
          </p:cNvPr>
          <p:cNvPicPr>
            <a:picLocks noGrp="1" noChangeAspect="1"/>
          </p:cNvPicPr>
          <p:nvPr>
            <p:ph idx="1"/>
          </p:nvPr>
        </p:nvPicPr>
        <p:blipFill>
          <a:blip r:embed="rId2"/>
          <a:stretch>
            <a:fillRect/>
          </a:stretch>
        </p:blipFill>
        <p:spPr>
          <a:xfrm>
            <a:off x="1140642" y="1235239"/>
            <a:ext cx="7466029" cy="5230392"/>
          </a:xfrm>
        </p:spPr>
      </p:pic>
      <p:sp>
        <p:nvSpPr>
          <p:cNvPr id="6" name="正方形/長方形 5">
            <a:extLst>
              <a:ext uri="{FF2B5EF4-FFF2-40B4-BE49-F238E27FC236}">
                <a16:creationId xmlns:a16="http://schemas.microsoft.com/office/drawing/2014/main" id="{8106A30D-3B2D-4B46-8559-C361DB3CB3F9}"/>
              </a:ext>
            </a:extLst>
          </p:cNvPr>
          <p:cNvSpPr/>
          <p:nvPr/>
        </p:nvSpPr>
        <p:spPr>
          <a:xfrm>
            <a:off x="2504802" y="6465631"/>
            <a:ext cx="4737707" cy="307777"/>
          </a:xfrm>
          <a:prstGeom prst="rect">
            <a:avLst/>
          </a:prstGeom>
        </p:spPr>
        <p:txBody>
          <a:bodyPr wrap="none">
            <a:spAutoFit/>
          </a:bodyPr>
          <a:lstStyle/>
          <a:p>
            <a:r>
              <a:rPr lang="en-US" altLang="ja-JP" sz="1400" dirty="0"/>
              <a:t>https://souken.zexy.net/data/SG/msgi2018_release.pdf</a:t>
            </a:r>
            <a:endParaRPr lang="ja-JP" altLang="en-US" sz="1400" dirty="0"/>
          </a:p>
        </p:txBody>
      </p:sp>
    </p:spTree>
    <p:extLst>
      <p:ext uri="{BB962C8B-B14F-4D97-AF65-F5344CB8AC3E}">
        <p14:creationId xmlns:p14="http://schemas.microsoft.com/office/powerpoint/2010/main" val="310326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②</a:t>
            </a:r>
            <a:r>
              <a:rPr kumimoji="1" lang="ja-JP" altLang="en-US" b="1" dirty="0"/>
              <a:t>日本の不条理な慣習・ご祝儀</a:t>
            </a:r>
          </a:p>
        </p:txBody>
      </p:sp>
      <p:sp>
        <p:nvSpPr>
          <p:cNvPr id="3" name="コンテンツ プレースホルダー 2"/>
          <p:cNvSpPr>
            <a:spLocks noGrp="1"/>
          </p:cNvSpPr>
          <p:nvPr>
            <p:ph idx="1"/>
          </p:nvPr>
        </p:nvSpPr>
        <p:spPr>
          <a:xfrm>
            <a:off x="337700" y="1345781"/>
            <a:ext cx="4351866" cy="2698794"/>
          </a:xfrm>
        </p:spPr>
        <p:txBody>
          <a:bodyPr>
            <a:normAutofit fontScale="92500" lnSpcReduction="10000"/>
          </a:bodyPr>
          <a:lstStyle/>
          <a:p>
            <a:pPr marL="0" indent="0">
              <a:buNone/>
            </a:pPr>
            <a:r>
              <a:rPr lang="ja-JP" altLang="en-US" sz="2400" dirty="0"/>
              <a:t>・</a:t>
            </a:r>
            <a:r>
              <a:rPr lang="ja-JP" altLang="en-US" sz="2400" b="1" dirty="0"/>
              <a:t>祝儀総額は平均</a:t>
            </a:r>
            <a:r>
              <a:rPr lang="en-US" altLang="ja-JP" sz="2400" b="1" dirty="0"/>
              <a:t>232</a:t>
            </a:r>
            <a:r>
              <a:rPr lang="ja-JP" altLang="en-US" sz="2400" b="1" dirty="0"/>
              <a:t>万</a:t>
            </a:r>
            <a:r>
              <a:rPr lang="en-US" altLang="ja-JP" sz="2400" b="1" dirty="0"/>
              <a:t>8000</a:t>
            </a:r>
            <a:r>
              <a:rPr lang="ja-JP" altLang="en-US" sz="2400" b="1" dirty="0"/>
              <a:t>円</a:t>
            </a:r>
          </a:p>
          <a:p>
            <a:pPr marL="0" indent="0">
              <a:buNone/>
            </a:pPr>
            <a:r>
              <a:rPr lang="ja-JP" altLang="en-US" sz="2400" b="1" dirty="0"/>
              <a:t>・ご祝儀の平均額 </a:t>
            </a:r>
          </a:p>
          <a:p>
            <a:pPr marL="0" indent="0">
              <a:buNone/>
            </a:pPr>
            <a:r>
              <a:rPr lang="ja-JP" altLang="en-US" sz="2400" dirty="0"/>
              <a:t>　親族／</a:t>
            </a:r>
            <a:r>
              <a:rPr lang="en-US" altLang="ja-JP" sz="2400" dirty="0"/>
              <a:t>6</a:t>
            </a:r>
            <a:r>
              <a:rPr lang="ja-JP" altLang="en-US" sz="2400" dirty="0"/>
              <a:t>万</a:t>
            </a:r>
            <a:r>
              <a:rPr lang="en-US" altLang="ja-JP" sz="2400" dirty="0"/>
              <a:t>7000</a:t>
            </a:r>
            <a:r>
              <a:rPr lang="ja-JP" altLang="en-US" sz="2400" dirty="0"/>
              <a:t>円 </a:t>
            </a:r>
          </a:p>
          <a:p>
            <a:pPr marL="0" indent="0">
              <a:buNone/>
            </a:pPr>
            <a:r>
              <a:rPr lang="ja-JP" altLang="en-US" sz="2400" dirty="0"/>
              <a:t>　上司／</a:t>
            </a:r>
            <a:r>
              <a:rPr lang="en-US" altLang="ja-JP" sz="2400" dirty="0"/>
              <a:t>3</a:t>
            </a:r>
            <a:r>
              <a:rPr lang="ja-JP" altLang="en-US" sz="2400" dirty="0"/>
              <a:t>万</a:t>
            </a:r>
            <a:r>
              <a:rPr lang="en-US" altLang="ja-JP" sz="2400" dirty="0"/>
              <a:t>9000</a:t>
            </a:r>
            <a:r>
              <a:rPr lang="ja-JP" altLang="en-US" sz="2400" dirty="0"/>
              <a:t>円 </a:t>
            </a:r>
          </a:p>
          <a:p>
            <a:pPr marL="0" indent="0">
              <a:buNone/>
            </a:pPr>
            <a:r>
              <a:rPr lang="ja-JP" altLang="en-US" sz="2400" dirty="0"/>
              <a:t>　恩師／</a:t>
            </a:r>
            <a:r>
              <a:rPr lang="en-US" altLang="ja-JP" sz="2400" dirty="0"/>
              <a:t>3</a:t>
            </a:r>
            <a:r>
              <a:rPr lang="ja-JP" altLang="en-US" sz="2400" dirty="0"/>
              <a:t>万</a:t>
            </a:r>
            <a:r>
              <a:rPr lang="en-US" altLang="ja-JP" sz="2400" dirty="0"/>
              <a:t>7000</a:t>
            </a:r>
            <a:r>
              <a:rPr lang="ja-JP" altLang="en-US" sz="2400" dirty="0"/>
              <a:t>円 </a:t>
            </a:r>
          </a:p>
          <a:p>
            <a:pPr marL="0" indent="0">
              <a:buNone/>
            </a:pPr>
            <a:r>
              <a:rPr lang="ja-JP" altLang="en-US" sz="2400" dirty="0"/>
              <a:t>　</a:t>
            </a:r>
            <a:r>
              <a:rPr lang="ja-JP" altLang="en-US" sz="2400" u="sng" dirty="0">
                <a:effectLst>
                  <a:outerShdw blurRad="38100" dist="38100" dir="2700000" algn="tl">
                    <a:srgbClr val="000000">
                      <a:alpha val="43137"/>
                    </a:srgbClr>
                  </a:outerShdw>
                </a:effectLst>
              </a:rPr>
              <a:t>友人・同僚／</a:t>
            </a:r>
            <a:r>
              <a:rPr lang="en-US" altLang="ja-JP" sz="2400" u="sng" dirty="0">
                <a:effectLst>
                  <a:outerShdw blurRad="38100" dist="38100" dir="2700000" algn="tl">
                    <a:srgbClr val="000000">
                      <a:alpha val="43137"/>
                    </a:srgbClr>
                  </a:outerShdw>
                </a:effectLst>
              </a:rPr>
              <a:t>3</a:t>
            </a:r>
            <a:r>
              <a:rPr lang="ja-JP" altLang="en-US" sz="2400" u="sng" dirty="0">
                <a:effectLst>
                  <a:outerShdw blurRad="38100" dist="38100" dir="2700000" algn="tl">
                    <a:srgbClr val="000000">
                      <a:alpha val="43137"/>
                    </a:srgbClr>
                  </a:outerShdw>
                </a:effectLst>
              </a:rPr>
              <a:t>万円 </a:t>
            </a:r>
          </a:p>
          <a:p>
            <a:pPr marL="0" indent="0">
              <a:buNone/>
            </a:pPr>
            <a:endParaRPr lang="ja-JP" altLang="en-US" b="1" dirty="0"/>
          </a:p>
        </p:txBody>
      </p:sp>
      <p:sp>
        <p:nvSpPr>
          <p:cNvPr id="4" name="正方形/長方形 3"/>
          <p:cNvSpPr/>
          <p:nvPr/>
        </p:nvSpPr>
        <p:spPr>
          <a:xfrm>
            <a:off x="498300" y="3930284"/>
            <a:ext cx="3830408" cy="307777"/>
          </a:xfrm>
          <a:prstGeom prst="rect">
            <a:avLst/>
          </a:prstGeom>
        </p:spPr>
        <p:txBody>
          <a:bodyPr wrap="none">
            <a:spAutoFit/>
          </a:bodyPr>
          <a:lstStyle/>
          <a:p>
            <a:r>
              <a:rPr lang="en-US" altLang="ja-JP" sz="1400" dirty="0"/>
              <a:t>https://zexy.net/s/mar/manual/kiso_souba/</a:t>
            </a:r>
            <a:endParaRPr lang="ja-JP" altLang="en-US" sz="1400" dirty="0"/>
          </a:p>
        </p:txBody>
      </p:sp>
      <p:sp>
        <p:nvSpPr>
          <p:cNvPr id="5" name="正方形/長方形 4"/>
          <p:cNvSpPr/>
          <p:nvPr/>
        </p:nvSpPr>
        <p:spPr>
          <a:xfrm>
            <a:off x="4689566" y="1347455"/>
            <a:ext cx="4689565" cy="2862322"/>
          </a:xfrm>
          <a:prstGeom prst="rect">
            <a:avLst/>
          </a:prstGeom>
        </p:spPr>
        <p:txBody>
          <a:bodyPr wrap="square">
            <a:spAutoFit/>
          </a:bodyPr>
          <a:lstStyle/>
          <a:p>
            <a:r>
              <a:rPr lang="ja-JP" altLang="en-US" dirty="0"/>
              <a:t>・結婚式の歴史を調べてみると、</a:t>
            </a:r>
            <a:r>
              <a:rPr lang="en-US" altLang="ja-JP" b="1" dirty="0"/>
              <a:t>30</a:t>
            </a:r>
            <a:r>
              <a:rPr lang="ja-JP" altLang="en-US" b="1" dirty="0"/>
              <a:t>年</a:t>
            </a:r>
            <a:r>
              <a:rPr lang="ja-JP" altLang="en-US" dirty="0"/>
              <a:t>ほど。</a:t>
            </a:r>
          </a:p>
          <a:p>
            <a:r>
              <a:rPr lang="ja-JP" altLang="en-US" b="1" dirty="0"/>
              <a:t>・バブルで金回りが異常に良かった時の</a:t>
            </a:r>
            <a:endParaRPr lang="en-US" altLang="ja-JP" b="1" dirty="0"/>
          </a:p>
          <a:p>
            <a:r>
              <a:rPr lang="ja-JP" altLang="en-US" b="1" dirty="0"/>
              <a:t>　基準が、そのまま継続されてるだけ</a:t>
            </a:r>
            <a:endParaRPr lang="en-US" altLang="ja-JP" b="1" dirty="0"/>
          </a:p>
          <a:p>
            <a:r>
              <a:rPr lang="ja-JP" altLang="en-US" dirty="0"/>
              <a:t>・バブル時期は、</a:t>
            </a:r>
          </a:p>
          <a:p>
            <a:r>
              <a:rPr lang="ja-JP" altLang="en-US" dirty="0"/>
              <a:t>　①非正規雇用率も低く</a:t>
            </a:r>
            <a:endParaRPr lang="en-US" altLang="ja-JP" dirty="0"/>
          </a:p>
          <a:p>
            <a:r>
              <a:rPr lang="ja-JP" altLang="en-US" dirty="0"/>
              <a:t>　②収入格差も小さい</a:t>
            </a:r>
          </a:p>
          <a:p>
            <a:r>
              <a:rPr lang="ja-JP" altLang="en-US" dirty="0"/>
              <a:t>　③未婚率も低かった</a:t>
            </a:r>
          </a:p>
          <a:p>
            <a:r>
              <a:rPr lang="ja-JP" altLang="en-US" dirty="0"/>
              <a:t>・ご祝儀を出したとしても、自分たちが</a:t>
            </a:r>
            <a:endParaRPr lang="en-US" altLang="ja-JP" dirty="0"/>
          </a:p>
          <a:p>
            <a:r>
              <a:rPr lang="ja-JP" altLang="en-US" dirty="0"/>
              <a:t>　挙式するときに回収できるという</a:t>
            </a:r>
            <a:r>
              <a:rPr lang="ja-JP" altLang="en-US" b="1" dirty="0"/>
              <a:t>互助</a:t>
            </a:r>
            <a:endParaRPr lang="en-US" altLang="ja-JP" b="1" dirty="0"/>
          </a:p>
          <a:p>
            <a:r>
              <a:rPr lang="ja-JP" altLang="en-US" b="1" dirty="0"/>
              <a:t>　精神的な前提基盤</a:t>
            </a:r>
            <a:r>
              <a:rPr lang="ja-JP" altLang="en-US" dirty="0"/>
              <a:t>があった</a:t>
            </a:r>
          </a:p>
        </p:txBody>
      </p:sp>
      <p:sp>
        <p:nvSpPr>
          <p:cNvPr id="6" name="正方形/長方形 5"/>
          <p:cNvSpPr/>
          <p:nvPr/>
        </p:nvSpPr>
        <p:spPr>
          <a:xfrm>
            <a:off x="2601631" y="4550162"/>
            <a:ext cx="6672371" cy="1938992"/>
          </a:xfrm>
          <a:prstGeom prst="rect">
            <a:avLst/>
          </a:prstGeom>
        </p:spPr>
        <p:txBody>
          <a:bodyPr wrap="square">
            <a:spAutoFit/>
          </a:bodyPr>
          <a:lstStyle/>
          <a:p>
            <a:r>
              <a:rPr lang="ja-JP" altLang="en-US" sz="2000" dirty="0"/>
              <a:t>現代は、雇用体系も多様になり未婚率も上昇。</a:t>
            </a:r>
          </a:p>
          <a:p>
            <a:r>
              <a:rPr lang="ja-JP" altLang="en-US" sz="2000" dirty="0"/>
              <a:t>→全員が公平にご祝儀を回収できない時代。</a:t>
            </a:r>
          </a:p>
          <a:p>
            <a:r>
              <a:rPr lang="ja-JP" altLang="en-US" sz="2000" dirty="0"/>
              <a:t> </a:t>
            </a:r>
          </a:p>
          <a:p>
            <a:r>
              <a:rPr lang="ja-JP" altLang="en-US" sz="2000" dirty="0"/>
              <a:t>先行して結婚した者は、ご祝儀を回収し自分の懐はほとんど痛めなくてよい一方で</a:t>
            </a:r>
          </a:p>
          <a:p>
            <a:r>
              <a:rPr lang="ja-JP" altLang="en-US" sz="2000" dirty="0"/>
              <a:t>結婚しない者はどんどん搾取され続ける、</a:t>
            </a:r>
            <a:r>
              <a:rPr lang="ja-JP" altLang="en-US" sz="2000" b="1" dirty="0"/>
              <a:t>いびつな構造。</a:t>
            </a:r>
            <a:endParaRPr lang="ja-JP" altLang="en-US" sz="2000" dirty="0"/>
          </a:p>
        </p:txBody>
      </p:sp>
      <p:sp>
        <p:nvSpPr>
          <p:cNvPr id="7" name="矢印: 下 6">
            <a:extLst>
              <a:ext uri="{FF2B5EF4-FFF2-40B4-BE49-F238E27FC236}">
                <a16:creationId xmlns:a16="http://schemas.microsoft.com/office/drawing/2014/main" id="{8F1F1F3C-E8C7-418E-BE03-26A8C9F8B13C}"/>
              </a:ext>
            </a:extLst>
          </p:cNvPr>
          <p:cNvSpPr/>
          <p:nvPr/>
        </p:nvSpPr>
        <p:spPr>
          <a:xfrm>
            <a:off x="6721311" y="4209777"/>
            <a:ext cx="484632" cy="3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325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2586E-85CE-4C89-A7B7-9D0F44BF4296}"/>
              </a:ext>
            </a:extLst>
          </p:cNvPr>
          <p:cNvSpPr>
            <a:spLocks noGrp="1"/>
          </p:cNvSpPr>
          <p:nvPr>
            <p:ph type="title"/>
          </p:nvPr>
        </p:nvSpPr>
        <p:spPr>
          <a:xfrm>
            <a:off x="677334" y="609600"/>
            <a:ext cx="8596668" cy="1320800"/>
          </a:xfrm>
        </p:spPr>
        <p:txBody>
          <a:bodyPr/>
          <a:lstStyle/>
          <a:p>
            <a:r>
              <a:rPr kumimoji="1" lang="ja-JP" altLang="en-US" b="1" dirty="0"/>
              <a:t>結婚式の歴史</a:t>
            </a:r>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255DEC91-A68D-44EB-A282-F881AAB9AF9F}"/>
              </a:ext>
            </a:extLst>
          </p:cNvPr>
          <p:cNvPicPr>
            <a:picLocks noGrp="1" noChangeAspect="1"/>
          </p:cNvPicPr>
          <p:nvPr>
            <p:ph idx="1"/>
          </p:nvPr>
        </p:nvPicPr>
        <p:blipFill rotWithShape="1">
          <a:blip r:embed="rId2"/>
          <a:srcRect l="52" t="6769"/>
          <a:stretch/>
        </p:blipFill>
        <p:spPr>
          <a:xfrm>
            <a:off x="677334" y="1302870"/>
            <a:ext cx="7866031" cy="4964855"/>
          </a:xfrm>
        </p:spPr>
      </p:pic>
      <p:sp>
        <p:nvSpPr>
          <p:cNvPr id="6" name="正方形/長方形 5">
            <a:extLst>
              <a:ext uri="{FF2B5EF4-FFF2-40B4-BE49-F238E27FC236}">
                <a16:creationId xmlns:a16="http://schemas.microsoft.com/office/drawing/2014/main" id="{83E1E340-B4E8-423B-A4A8-AB092E1B3464}"/>
              </a:ext>
            </a:extLst>
          </p:cNvPr>
          <p:cNvSpPr/>
          <p:nvPr/>
        </p:nvSpPr>
        <p:spPr>
          <a:xfrm>
            <a:off x="812208" y="6267725"/>
            <a:ext cx="4920129" cy="369332"/>
          </a:xfrm>
          <a:prstGeom prst="rect">
            <a:avLst/>
          </a:prstGeom>
        </p:spPr>
        <p:txBody>
          <a:bodyPr wrap="none">
            <a:spAutoFit/>
          </a:bodyPr>
          <a:lstStyle/>
          <a:p>
            <a:r>
              <a:rPr lang="en-US" altLang="ja-JP" sz="1400" dirty="0"/>
              <a:t>https://www.100nen-shuppan.com/kekkonshikin</a:t>
            </a:r>
            <a:r>
              <a:rPr lang="en-US" altLang="ja-JP" dirty="0"/>
              <a:t>orekishi</a:t>
            </a:r>
            <a:endParaRPr lang="ja-JP" altLang="en-US" dirty="0"/>
          </a:p>
        </p:txBody>
      </p:sp>
    </p:spTree>
    <p:extLst>
      <p:ext uri="{BB962C8B-B14F-4D97-AF65-F5344CB8AC3E}">
        <p14:creationId xmlns:p14="http://schemas.microsoft.com/office/powerpoint/2010/main" val="235016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婚礼適日と六曜の打破</a:t>
            </a:r>
            <a:br>
              <a:rPr lang="en-US" altLang="ja-JP" b="1" dirty="0"/>
            </a:br>
            <a:endParaRPr kumimoji="1" lang="ja-JP" altLang="en-US" b="1" dirty="0"/>
          </a:p>
        </p:txBody>
      </p:sp>
      <p:sp>
        <p:nvSpPr>
          <p:cNvPr id="3" name="コンテンツ プレースホルダー 2"/>
          <p:cNvSpPr>
            <a:spLocks noGrp="1"/>
          </p:cNvSpPr>
          <p:nvPr>
            <p:ph idx="1"/>
          </p:nvPr>
        </p:nvSpPr>
        <p:spPr>
          <a:xfrm>
            <a:off x="677334" y="1402943"/>
            <a:ext cx="8596668" cy="3325811"/>
          </a:xfrm>
        </p:spPr>
        <p:txBody>
          <a:bodyPr>
            <a:normAutofit/>
          </a:bodyPr>
          <a:lstStyle/>
          <a:p>
            <a:pPr marL="0" indent="0">
              <a:buNone/>
            </a:pPr>
            <a:r>
              <a:rPr kumimoji="1" lang="ja-JP" altLang="en-US" dirty="0"/>
              <a:t>・六曜とは</a:t>
            </a:r>
            <a:endParaRPr kumimoji="1" lang="en-US" altLang="ja-JP" dirty="0"/>
          </a:p>
          <a:p>
            <a:pPr marL="0" indent="0">
              <a:buNone/>
            </a:pPr>
            <a:r>
              <a:rPr lang="ja-JP" altLang="en-US" dirty="0"/>
              <a:t>　先勝（せんしょう</a:t>
            </a:r>
            <a:r>
              <a:rPr lang="en-US" altLang="ja-JP" dirty="0"/>
              <a:t>/</a:t>
            </a:r>
            <a:r>
              <a:rPr lang="ja-JP" altLang="en-US" dirty="0"/>
              <a:t>せんかち）・友引（ともびき）・先負（せん</a:t>
            </a:r>
            <a:r>
              <a:rPr lang="ja-JP" altLang="en-US" dirty="0" err="1"/>
              <a:t>ぷ</a:t>
            </a:r>
            <a:r>
              <a:rPr lang="en-US" altLang="ja-JP" dirty="0"/>
              <a:t>/</a:t>
            </a:r>
            <a:r>
              <a:rPr lang="ja-JP" altLang="en-US" dirty="0"/>
              <a:t>せんぶ</a:t>
            </a:r>
            <a:r>
              <a:rPr lang="en-US" altLang="ja-JP" dirty="0"/>
              <a:t>/</a:t>
            </a:r>
            <a:r>
              <a:rPr lang="ja-JP" altLang="en-US" dirty="0"/>
              <a:t>せん</a:t>
            </a:r>
            <a:endParaRPr lang="en-US" altLang="ja-JP" dirty="0"/>
          </a:p>
          <a:p>
            <a:pPr marL="0" indent="0">
              <a:buNone/>
            </a:pPr>
            <a:r>
              <a:rPr lang="ja-JP" altLang="en-US" dirty="0"/>
              <a:t>　まけ）・仏滅（ぶつめつ）・大安（たいあん）・赤口（</a:t>
            </a:r>
            <a:r>
              <a:rPr lang="ja-JP" altLang="en-US" dirty="0" err="1"/>
              <a:t>しゃっ</a:t>
            </a:r>
            <a:r>
              <a:rPr lang="ja-JP" altLang="en-US" dirty="0"/>
              <a:t>こう</a:t>
            </a:r>
            <a:r>
              <a:rPr lang="en-US" altLang="ja-JP" dirty="0"/>
              <a:t>/</a:t>
            </a:r>
            <a:r>
              <a:rPr lang="ja-JP" altLang="en-US" dirty="0"/>
              <a:t>しゃっく）</a:t>
            </a:r>
            <a:endParaRPr lang="en-US" altLang="ja-JP" dirty="0"/>
          </a:p>
          <a:p>
            <a:pPr marL="0" indent="0">
              <a:buNone/>
            </a:pPr>
            <a:r>
              <a:rPr kumimoji="1" lang="ja-JP" altLang="en-US" dirty="0"/>
              <a:t>・</a:t>
            </a:r>
            <a:r>
              <a:rPr kumimoji="1" lang="en-US" altLang="ja-JP" dirty="0"/>
              <a:t>1</a:t>
            </a:r>
            <a:r>
              <a:rPr kumimoji="1" lang="ja-JP" altLang="en-US" dirty="0"/>
              <a:t>年間の土日祝日数から土日祝が厄日とされる仏滅に当たる日を除く日数を適日</a:t>
            </a:r>
            <a:endParaRPr kumimoji="1" lang="en-US" altLang="ja-JP" dirty="0"/>
          </a:p>
          <a:p>
            <a:pPr marL="0" indent="0">
              <a:buNone/>
            </a:pPr>
            <a:r>
              <a:rPr lang="ja-JP" altLang="en-US" sz="2000" dirty="0"/>
              <a:t>・</a:t>
            </a:r>
            <a:r>
              <a:rPr lang="ja-JP" altLang="en-US" sz="2000" b="1" dirty="0"/>
              <a:t>問題点：土日祝にあたる仏滅日数の年毎の相違→獲得件数に大きく影響</a:t>
            </a:r>
            <a:endParaRPr lang="en-US" altLang="ja-JP" sz="2000" b="1" dirty="0"/>
          </a:p>
          <a:p>
            <a:pPr marL="0" indent="0">
              <a:buNone/>
            </a:pPr>
            <a:r>
              <a:rPr lang="ja-JP" altLang="en-US" b="1" dirty="0"/>
              <a:t>　</a:t>
            </a:r>
            <a:endParaRPr lang="en-US" altLang="ja-JP" b="1" dirty="0"/>
          </a:p>
          <a:p>
            <a:pPr marL="0" indent="0">
              <a:buNone/>
            </a:pPr>
            <a:endParaRPr lang="en-US" altLang="ja-JP" dirty="0"/>
          </a:p>
          <a:p>
            <a:pPr marL="0" indent="0">
              <a:buNone/>
            </a:pPr>
            <a:endParaRPr kumimoji="1" lang="ja-JP" altLang="en-US" dirty="0"/>
          </a:p>
        </p:txBody>
      </p:sp>
      <p:sp>
        <p:nvSpPr>
          <p:cNvPr id="5" name="テキスト ボックス 4"/>
          <p:cNvSpPr txBox="1"/>
          <p:nvPr/>
        </p:nvSpPr>
        <p:spPr>
          <a:xfrm>
            <a:off x="992777" y="3827417"/>
            <a:ext cx="1856327" cy="1323439"/>
          </a:xfrm>
          <a:prstGeom prst="rect">
            <a:avLst/>
          </a:prstGeom>
          <a:noFill/>
        </p:spPr>
        <p:txBody>
          <a:bodyPr wrap="square" rtlCol="0">
            <a:spAutoFit/>
          </a:bodyPr>
          <a:lstStyle/>
          <a:p>
            <a:r>
              <a:rPr kumimoji="1" lang="ja-JP" altLang="en-US" sz="2000" b="1" dirty="0"/>
              <a:t>例</a:t>
            </a:r>
            <a:endParaRPr kumimoji="1" lang="en-US" altLang="ja-JP" sz="2000" b="1" dirty="0"/>
          </a:p>
          <a:p>
            <a:r>
              <a:rPr kumimoji="1" lang="en-US" altLang="ja-JP" sz="2000" b="1" dirty="0"/>
              <a:t>2015</a:t>
            </a:r>
            <a:r>
              <a:rPr kumimoji="1" lang="ja-JP" altLang="en-US" sz="2000" b="1" dirty="0"/>
              <a:t>年は</a:t>
            </a:r>
            <a:r>
              <a:rPr kumimoji="1" lang="en-US" altLang="ja-JP" sz="2000" b="1" dirty="0"/>
              <a:t>24</a:t>
            </a:r>
            <a:r>
              <a:rPr kumimoji="1" lang="ja-JP" altLang="en-US" sz="2000" b="1" dirty="0"/>
              <a:t>日</a:t>
            </a:r>
            <a:endParaRPr kumimoji="1" lang="en-US" altLang="ja-JP" sz="2000" b="1" dirty="0"/>
          </a:p>
          <a:p>
            <a:r>
              <a:rPr kumimoji="1" lang="en-US" altLang="ja-JP" sz="2000" b="1" dirty="0"/>
              <a:t>2016</a:t>
            </a:r>
            <a:r>
              <a:rPr kumimoji="1" lang="ja-JP" altLang="en-US" sz="2000" b="1" dirty="0"/>
              <a:t>年は</a:t>
            </a:r>
            <a:r>
              <a:rPr kumimoji="1" lang="en-US" altLang="ja-JP" sz="2000" b="1" dirty="0"/>
              <a:t>12</a:t>
            </a:r>
            <a:r>
              <a:rPr kumimoji="1" lang="ja-JP" altLang="en-US" sz="2000" b="1" dirty="0"/>
              <a:t>日</a:t>
            </a:r>
            <a:endParaRPr kumimoji="1" lang="en-US" altLang="ja-JP" sz="2000" b="1" dirty="0"/>
          </a:p>
          <a:p>
            <a:r>
              <a:rPr kumimoji="1" lang="en-US" altLang="ja-JP" sz="2000" b="1" dirty="0"/>
              <a:t>2017</a:t>
            </a:r>
            <a:r>
              <a:rPr kumimoji="1" lang="ja-JP" altLang="en-US" sz="2000" b="1" dirty="0"/>
              <a:t>年は</a:t>
            </a:r>
            <a:r>
              <a:rPr kumimoji="1" lang="en-US" altLang="ja-JP" sz="2000" b="1" dirty="0"/>
              <a:t>18</a:t>
            </a:r>
            <a:r>
              <a:rPr kumimoji="1" lang="ja-JP" altLang="en-US" sz="2000" b="1" dirty="0"/>
              <a:t>日</a:t>
            </a:r>
          </a:p>
        </p:txBody>
      </p:sp>
      <p:sp>
        <p:nvSpPr>
          <p:cNvPr id="7" name="テキスト ボックス 6"/>
          <p:cNvSpPr txBox="1"/>
          <p:nvPr/>
        </p:nvSpPr>
        <p:spPr>
          <a:xfrm>
            <a:off x="3540034" y="4067034"/>
            <a:ext cx="5264583" cy="1323439"/>
          </a:xfrm>
          <a:prstGeom prst="rect">
            <a:avLst/>
          </a:prstGeom>
          <a:noFill/>
        </p:spPr>
        <p:txBody>
          <a:bodyPr wrap="none" rtlCol="0">
            <a:spAutoFit/>
          </a:bodyPr>
          <a:lstStyle/>
          <a:p>
            <a:r>
              <a:rPr kumimoji="1" lang="ja-JP" altLang="en-US" sz="2000" b="1" dirty="0"/>
              <a:t>・</a:t>
            </a:r>
            <a:r>
              <a:rPr kumimoji="1" lang="en-US" altLang="ja-JP" sz="2000" b="1" dirty="0"/>
              <a:t>2015</a:t>
            </a:r>
            <a:r>
              <a:rPr kumimoji="1" lang="ja-JP" altLang="en-US" sz="2000" b="1" dirty="0"/>
              <a:t>年と</a:t>
            </a:r>
            <a:r>
              <a:rPr kumimoji="1" lang="en-US" altLang="ja-JP" sz="2000" b="1" dirty="0"/>
              <a:t>2016</a:t>
            </a:r>
            <a:r>
              <a:rPr kumimoji="1" lang="ja-JP" altLang="en-US" sz="2000" b="1" dirty="0"/>
              <a:t>年で</a:t>
            </a:r>
            <a:r>
              <a:rPr kumimoji="1" lang="en-US" altLang="ja-JP" sz="2000" b="1" dirty="0"/>
              <a:t>12</a:t>
            </a:r>
            <a:r>
              <a:rPr kumimoji="1" lang="ja-JP" altLang="en-US" sz="2000" b="1" dirty="0"/>
              <a:t>日も異なる</a:t>
            </a:r>
            <a:endParaRPr kumimoji="1" lang="en-US" altLang="ja-JP" sz="2000" b="1" dirty="0"/>
          </a:p>
          <a:p>
            <a:r>
              <a:rPr kumimoji="1" lang="ja-JP" altLang="en-US" sz="2000" b="1" dirty="0"/>
              <a:t>・会場数</a:t>
            </a:r>
            <a:r>
              <a:rPr kumimoji="1" lang="en-US" altLang="ja-JP" sz="2000" b="1" dirty="0"/>
              <a:t>×</a:t>
            </a:r>
            <a:r>
              <a:rPr kumimoji="1" lang="ja-JP" altLang="en-US" sz="2000" b="1" dirty="0"/>
              <a:t>日数分が日取りの悪さゆえに影響</a:t>
            </a:r>
            <a:endParaRPr kumimoji="1" lang="en-US" altLang="ja-JP" sz="2000" b="1" dirty="0"/>
          </a:p>
          <a:p>
            <a:r>
              <a:rPr kumimoji="1" lang="ja-JP" altLang="en-US" sz="2000" b="1" dirty="0"/>
              <a:t>・例えば</a:t>
            </a:r>
            <a:r>
              <a:rPr kumimoji="1" lang="en-US" altLang="ja-JP" sz="2000" b="1" dirty="0"/>
              <a:t>2</a:t>
            </a:r>
            <a:r>
              <a:rPr kumimoji="1" lang="ja-JP" altLang="en-US" sz="2000" b="1" dirty="0"/>
              <a:t>会場なら</a:t>
            </a:r>
            <a:r>
              <a:rPr kumimoji="1" lang="en-US" altLang="ja-JP" sz="2000" b="1" dirty="0"/>
              <a:t>24</a:t>
            </a:r>
            <a:r>
              <a:rPr kumimoji="1" lang="ja-JP" altLang="en-US" sz="2000" b="1" dirty="0"/>
              <a:t>件、</a:t>
            </a:r>
            <a:r>
              <a:rPr kumimoji="1" lang="en-US" altLang="ja-JP" sz="2000" b="1" dirty="0"/>
              <a:t>3</a:t>
            </a:r>
            <a:r>
              <a:rPr kumimoji="1" lang="ja-JP" altLang="en-US" sz="2000" b="1" dirty="0"/>
              <a:t>会場なら</a:t>
            </a:r>
            <a:r>
              <a:rPr kumimoji="1" lang="en-US" altLang="ja-JP" sz="2000" b="1" dirty="0"/>
              <a:t>36</a:t>
            </a:r>
            <a:r>
              <a:rPr kumimoji="1" lang="ja-JP" altLang="en-US" sz="2000" b="1" dirty="0"/>
              <a:t>件</a:t>
            </a:r>
            <a:endParaRPr kumimoji="1" lang="en-US" altLang="ja-JP" sz="2000" b="1" dirty="0"/>
          </a:p>
          <a:p>
            <a:r>
              <a:rPr kumimoji="1" lang="ja-JP" altLang="en-US" sz="2000" b="1" dirty="0"/>
              <a:t>　ポテンシャル件数を失っていることに</a:t>
            </a:r>
          </a:p>
        </p:txBody>
      </p:sp>
    </p:spTree>
    <p:extLst>
      <p:ext uri="{BB962C8B-B14F-4D97-AF65-F5344CB8AC3E}">
        <p14:creationId xmlns:p14="http://schemas.microsoft.com/office/powerpoint/2010/main" val="276524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383D9-103A-4D3F-AFFF-1AA51EF8C5B1}"/>
              </a:ext>
            </a:extLst>
          </p:cNvPr>
          <p:cNvSpPr>
            <a:spLocks noGrp="1"/>
          </p:cNvSpPr>
          <p:nvPr>
            <p:ph type="title"/>
          </p:nvPr>
        </p:nvSpPr>
        <p:spPr/>
        <p:txBody>
          <a:bodyPr/>
          <a:lstStyle/>
          <a:p>
            <a:r>
              <a:rPr kumimoji="1" lang="ja-JP" altLang="en-US" b="1" dirty="0"/>
              <a:t>現代急増しているナシ婚とは</a:t>
            </a:r>
          </a:p>
        </p:txBody>
      </p:sp>
      <p:sp>
        <p:nvSpPr>
          <p:cNvPr id="3" name="コンテンツ プレースホルダー 2">
            <a:extLst>
              <a:ext uri="{FF2B5EF4-FFF2-40B4-BE49-F238E27FC236}">
                <a16:creationId xmlns:a16="http://schemas.microsoft.com/office/drawing/2014/main" id="{3F3207D2-BFEA-47AF-BDF7-EC4E698976DC}"/>
              </a:ext>
            </a:extLst>
          </p:cNvPr>
          <p:cNvSpPr>
            <a:spLocks noGrp="1"/>
          </p:cNvSpPr>
          <p:nvPr>
            <p:ph idx="1"/>
          </p:nvPr>
        </p:nvSpPr>
        <p:spPr>
          <a:xfrm>
            <a:off x="749052" y="1488613"/>
            <a:ext cx="8596668" cy="3880773"/>
          </a:xfrm>
        </p:spPr>
        <p:txBody>
          <a:bodyPr>
            <a:noAutofit/>
          </a:bodyPr>
          <a:lstStyle/>
          <a:p>
            <a:pPr marL="0" indent="0">
              <a:buNone/>
            </a:pPr>
            <a:r>
              <a:rPr lang="ja-JP" altLang="en-US" sz="2400" dirty="0"/>
              <a:t>・</a:t>
            </a:r>
            <a:r>
              <a:rPr lang="ja-JP" altLang="ja-JP" sz="2400" b="1" dirty="0"/>
              <a:t>ナシ婚</a:t>
            </a:r>
            <a:r>
              <a:rPr lang="ja-JP" altLang="ja-JP" sz="2400" dirty="0"/>
              <a:t>（ナシこん）とは、</a:t>
            </a:r>
            <a:endParaRPr lang="en-US" altLang="ja-JP" sz="2400" dirty="0"/>
          </a:p>
          <a:p>
            <a:pPr marL="0" indent="0">
              <a:buNone/>
            </a:pPr>
            <a:r>
              <a:rPr lang="ja-JP" altLang="en-US" sz="2400" dirty="0"/>
              <a:t>　</a:t>
            </a:r>
            <a:r>
              <a:rPr lang="en-US" altLang="ja-JP" sz="2400" dirty="0"/>
              <a:t>21</a:t>
            </a:r>
            <a:r>
              <a:rPr lang="ja-JP" altLang="en-US" sz="2400" dirty="0"/>
              <a:t>世紀</a:t>
            </a:r>
            <a:r>
              <a:rPr lang="ja-JP" altLang="ja-JP" sz="2400" dirty="0"/>
              <a:t>に入って以降の</a:t>
            </a:r>
            <a:r>
              <a:rPr lang="ja-JP" altLang="en-US" sz="2400" dirty="0"/>
              <a:t>日本</a:t>
            </a:r>
            <a:r>
              <a:rPr lang="ja-JP" altLang="ja-JP" sz="2400" dirty="0"/>
              <a:t>において増加している</a:t>
            </a:r>
            <a:r>
              <a:rPr lang="ja-JP" altLang="en-US" sz="2400" dirty="0"/>
              <a:t>結婚式</a:t>
            </a:r>
            <a:r>
              <a:rPr lang="ja-JP" altLang="ja-JP" sz="2400" dirty="0"/>
              <a:t>の</a:t>
            </a:r>
            <a:endParaRPr lang="en-US" altLang="ja-JP" sz="2400" dirty="0"/>
          </a:p>
          <a:p>
            <a:pPr marL="0" indent="0">
              <a:buNone/>
            </a:pPr>
            <a:r>
              <a:rPr lang="ja-JP" altLang="en-US" sz="2400" dirty="0"/>
              <a:t>　</a:t>
            </a:r>
            <a:r>
              <a:rPr lang="ja-JP" altLang="ja-JP" sz="2400" dirty="0"/>
              <a:t>形態。 </a:t>
            </a:r>
          </a:p>
          <a:p>
            <a:pPr marL="0" indent="0">
              <a:buNone/>
            </a:pPr>
            <a:r>
              <a:rPr lang="ja-JP" altLang="en-US" sz="2400" dirty="0"/>
              <a:t>・</a:t>
            </a:r>
            <a:r>
              <a:rPr lang="ja-JP" altLang="ja-JP" sz="2400" dirty="0"/>
              <a:t>これは</a:t>
            </a:r>
            <a:r>
              <a:rPr lang="ja-JP" altLang="en-US" sz="2400" dirty="0"/>
              <a:t>結婚</a:t>
            </a:r>
            <a:r>
              <a:rPr lang="ja-JP" altLang="ja-JP" sz="2400" dirty="0"/>
              <a:t>をする際に、</a:t>
            </a:r>
            <a:r>
              <a:rPr lang="ja-JP" altLang="en-US" sz="2400" dirty="0"/>
              <a:t>結婚披露宴</a:t>
            </a:r>
            <a:r>
              <a:rPr lang="ja-JP" altLang="ja-JP" sz="2400" dirty="0"/>
              <a:t>を行わず、役所に</a:t>
            </a:r>
            <a:r>
              <a:rPr lang="ja-JP" altLang="en-US" sz="2400" dirty="0"/>
              <a:t>婚</a:t>
            </a:r>
            <a:endParaRPr lang="en-US" altLang="ja-JP" sz="2400" dirty="0"/>
          </a:p>
          <a:p>
            <a:pPr marL="0" indent="0">
              <a:buNone/>
            </a:pPr>
            <a:r>
              <a:rPr lang="ja-JP" altLang="en-US" sz="2400" dirty="0"/>
              <a:t>　姻届け</a:t>
            </a:r>
            <a:r>
              <a:rPr lang="ja-JP" altLang="ja-JP" sz="2400" dirty="0"/>
              <a:t>を提出するだ</a:t>
            </a:r>
            <a:r>
              <a:rPr lang="ja-JP" altLang="en-US" sz="2400" dirty="0"/>
              <a:t>け</a:t>
            </a:r>
            <a:r>
              <a:rPr lang="ja-JP" altLang="ja-JP" sz="2400" dirty="0"/>
              <a:t>で済ませるものであり、ナシ婚</a:t>
            </a:r>
            <a:endParaRPr lang="en-US" altLang="ja-JP" sz="2400" dirty="0"/>
          </a:p>
          <a:p>
            <a:pPr marL="0" indent="0">
              <a:buNone/>
            </a:pPr>
            <a:r>
              <a:rPr lang="ja-JP" altLang="en-US" sz="2400" dirty="0"/>
              <a:t>　</a:t>
            </a:r>
            <a:r>
              <a:rPr lang="ja-JP" altLang="ja-JP" sz="2400" dirty="0"/>
              <a:t>であったならば、従来のような</a:t>
            </a:r>
            <a:r>
              <a:rPr lang="ja-JP" altLang="en-US" sz="2400" dirty="0"/>
              <a:t>通過儀礼</a:t>
            </a:r>
            <a:r>
              <a:rPr lang="ja-JP" altLang="ja-JP" sz="2400" dirty="0"/>
              <a:t>を経ずに夫婦が</a:t>
            </a:r>
            <a:endParaRPr lang="en-US" altLang="ja-JP" sz="2400" dirty="0"/>
          </a:p>
          <a:p>
            <a:pPr marL="0" indent="0">
              <a:buNone/>
            </a:pPr>
            <a:r>
              <a:rPr lang="ja-JP" altLang="en-US" sz="2400" dirty="0"/>
              <a:t>　</a:t>
            </a:r>
            <a:r>
              <a:rPr lang="ja-JP" altLang="ja-JP" sz="2400" dirty="0"/>
              <a:t>でき上がっているということである。</a:t>
            </a:r>
            <a:endParaRPr lang="en-US" altLang="ja-JP" sz="2400" dirty="0"/>
          </a:p>
          <a:p>
            <a:pPr marL="0" indent="0">
              <a:buNone/>
            </a:pPr>
            <a:r>
              <a:rPr lang="ja-JP" altLang="en-US" sz="2400" dirty="0"/>
              <a:t>　</a:t>
            </a:r>
            <a:r>
              <a:rPr lang="ja-JP" altLang="ja-JP" sz="2400" dirty="0"/>
              <a:t>（</a:t>
            </a:r>
            <a:r>
              <a:rPr lang="en-US" altLang="ja-JP" sz="2400" dirty="0"/>
              <a:t>Wikipedia</a:t>
            </a:r>
            <a:r>
              <a:rPr lang="ja-JP" altLang="ja-JP" sz="2400" dirty="0"/>
              <a:t>より引用）</a:t>
            </a:r>
            <a:endParaRPr kumimoji="1" lang="ja-JP" altLang="en-US" sz="2400" dirty="0"/>
          </a:p>
        </p:txBody>
      </p:sp>
    </p:spTree>
    <p:extLst>
      <p:ext uri="{BB962C8B-B14F-4D97-AF65-F5344CB8AC3E}">
        <p14:creationId xmlns:p14="http://schemas.microsoft.com/office/powerpoint/2010/main" val="1327368315"/>
      </p:ext>
    </p:extLst>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95</TotalTime>
  <Words>631</Words>
  <Application>Microsoft Office PowerPoint</Application>
  <PresentationFormat>ワイド画面</PresentationFormat>
  <Paragraphs>115</Paragraphs>
  <Slides>17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メイリオ</vt:lpstr>
      <vt:lpstr>游明朝</vt:lpstr>
      <vt:lpstr>Arial</vt:lpstr>
      <vt:lpstr>Trebuchet MS</vt:lpstr>
      <vt:lpstr>Wingdings 3</vt:lpstr>
      <vt:lpstr>ファセット</vt:lpstr>
      <vt:lpstr>結婚式を挙げることの是非  反対派</vt:lpstr>
      <vt:lpstr>本ディベートにおける結婚式の定義</vt:lpstr>
      <vt:lpstr>立論</vt:lpstr>
      <vt:lpstr>①結婚式の費用が高すぎる</vt:lpstr>
      <vt:lpstr>「挙式のみ」は全体の約10％と少数</vt:lpstr>
      <vt:lpstr>②日本の不条理な慣習・ご祝儀</vt:lpstr>
      <vt:lpstr>結婚式の歴史</vt:lpstr>
      <vt:lpstr>婚礼適日と六曜の打破 </vt:lpstr>
      <vt:lpstr>現代急増しているナシ婚とは</vt:lpstr>
      <vt:lpstr>結婚式を挙げる人は少ない</vt:lpstr>
      <vt:lpstr>③ナシ婚でリスク分散ができる</vt:lpstr>
      <vt:lpstr>ナシ婚理由1位は経済的事情</vt:lpstr>
      <vt:lpstr>費用を他の事にあてる</vt:lpstr>
      <vt:lpstr>④業界も形式に囚われない対応をしている </vt:lpstr>
      <vt:lpstr>ブライダル市場　縮小止まらず</vt:lpstr>
      <vt:lpstr>例　目黒雅叙園→ホテル雅叙園東京</vt:lpstr>
      <vt:lpstr>新しい結婚の形・フォトウエディング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結婚式を挙げることの是非  反対派</dc:title>
  <dc:creator>彩花 橋本</dc:creator>
  <cp:lastModifiedBy>翔 柴田</cp:lastModifiedBy>
  <cp:revision>9</cp:revision>
  <dcterms:created xsi:type="dcterms:W3CDTF">2019-07-22T13:59:05Z</dcterms:created>
  <dcterms:modified xsi:type="dcterms:W3CDTF">2019-07-24T04:03:14Z</dcterms:modified>
</cp:coreProperties>
</file>