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2" r:id="rId6"/>
    <p:sldId id="261" r:id="rId7"/>
    <p:sldId id="266" r:id="rId8"/>
    <p:sldId id="263" r:id="rId9"/>
    <p:sldId id="264"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1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클릭하여 마스터 부제목 스타일 편집</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제목 및 캡션">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캡션 있는 인용문">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o-KR" altLang="en-US" smtClean="0"/>
              <a:t>마스터 제목 스타일 편집</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MS Gothic" panose="020B0609070205080204" pitchFamily="49" charset="-128"/>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MS Gothic" panose="020B0609070205080204" pitchFamily="49" charset="-128"/>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명함">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o-KR" altLang="en-US" smtClean="0"/>
              <a:t>마스터 제목 스타일 편집</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인용문 있는 명함">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o-KR" altLang="en-US" smtClean="0"/>
              <a:t>마스터 제목 스타일 편집</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MS Gothic" panose="020B0609070205080204" pitchFamily="49" charset="-128"/>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MS Gothic" panose="020B0609070205080204" pitchFamily="49" charset="-128"/>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참 또는 거짓">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o-KR" altLang="en-US" smtClean="0"/>
              <a:t>마스터 제목 스타일 편집</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ncho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o-KR" altLang="en-US" smtClean="0"/>
              <a:t>마스터 제목 스타일 편집</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o-KR" altLang="en-US" smtClean="0"/>
              <a:t>마스터 제목 스타일 편집</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o-KR" altLang="en-US" dirty="0" smtClean="0"/>
              <a:t>마스터 제목 스타일 편집</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o-KR" altLang="en-US" dirty="0" smtClean="0"/>
              <a:t>마스터 텍스트 스타일 편집</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latin typeface="MS Gothic" panose="020B0609070205080204" pitchFamily="49" charset="-128"/>
              </a:defRPr>
            </a:lvl1pPr>
          </a:lstStyle>
          <a:p>
            <a:fld id="{B61BEF0D-F0BB-DE4B-95CE-6DB70DBA9567}" type="datetimeFigureOut">
              <a:rPr lang="en-US" smtClean="0"/>
              <a:pPr/>
              <a:t>6/22/2022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latin typeface="MS Gothic" panose="020B0609070205080204" pitchFamily="49" charset="-128"/>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latin typeface="MS Gothic" panose="020B0609070205080204" pitchFamily="49" charset="-12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1" hangingPunct="1">
        <a:spcBef>
          <a:spcPct val="0"/>
        </a:spcBef>
        <a:buNone/>
        <a:defRPr sz="3600" kern="1200">
          <a:solidFill>
            <a:schemeClr val="tx1">
              <a:lumMod val="85000"/>
              <a:lumOff val="15000"/>
            </a:schemeClr>
          </a:solidFill>
          <a:latin typeface="MS Gothic" panose="020B0609070205080204" pitchFamily="49" charset="-128"/>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457200" rtl="0" eaLnBrk="1" latinLnBrk="1"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S Gothic" panose="020B0609070205080204" pitchFamily="49" charset="-128"/>
          <a:ea typeface="+mn-ea"/>
          <a:cs typeface="+mn-cs"/>
        </a:defRPr>
      </a:lvl1pPr>
      <a:lvl2pPr marL="742950" indent="-285750" algn="l" defTabSz="457200" rtl="0" eaLnBrk="1" latinLnBrk="1"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S Gothic" panose="020B0609070205080204" pitchFamily="49" charset="-128"/>
          <a:ea typeface="+mn-ea"/>
          <a:cs typeface="+mn-cs"/>
        </a:defRPr>
      </a:lvl2pPr>
      <a:lvl3pPr marL="1143000" indent="-228600" algn="l" defTabSz="457200" rtl="0" eaLnBrk="1" latinLnBrk="1"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S Gothic" panose="020B0609070205080204" pitchFamily="49" charset="-128"/>
          <a:ea typeface="+mn-ea"/>
          <a:cs typeface="+mn-cs"/>
        </a:defRPr>
      </a:lvl3pPr>
      <a:lvl4pPr marL="16002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S Gothic" panose="020B0609070205080204" pitchFamily="49" charset="-128"/>
          <a:ea typeface="+mn-ea"/>
          <a:cs typeface="+mn-cs"/>
        </a:defRPr>
      </a:lvl4pPr>
      <a:lvl5pPr marL="20574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S Gothic" panose="020B0609070205080204" pitchFamily="49" charset="-128"/>
          <a:ea typeface="+mn-ea"/>
          <a:cs typeface="+mn-cs"/>
        </a:defRPr>
      </a:lvl5pPr>
      <a:lvl6pPr marL="25146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1" hangingPunct="1">
        <a:defRPr sz="1800" kern="1200">
          <a:solidFill>
            <a:schemeClr val="tx1"/>
          </a:solidFill>
          <a:latin typeface="+mn-lt"/>
          <a:ea typeface="+mn-ea"/>
          <a:cs typeface="+mn-cs"/>
        </a:defRPr>
      </a:lvl1pPr>
      <a:lvl2pPr marL="457200" algn="l" defTabSz="457200" rtl="0" eaLnBrk="1" latinLnBrk="1" hangingPunct="1">
        <a:defRPr sz="1800" kern="1200">
          <a:solidFill>
            <a:schemeClr val="tx1"/>
          </a:solidFill>
          <a:latin typeface="+mn-lt"/>
          <a:ea typeface="+mn-ea"/>
          <a:cs typeface="+mn-cs"/>
        </a:defRPr>
      </a:lvl2pPr>
      <a:lvl3pPr marL="914400" algn="l" defTabSz="457200" rtl="0" eaLnBrk="1" latinLnBrk="1" hangingPunct="1">
        <a:defRPr sz="1800" kern="1200">
          <a:solidFill>
            <a:schemeClr val="tx1"/>
          </a:solidFill>
          <a:latin typeface="+mn-lt"/>
          <a:ea typeface="+mn-ea"/>
          <a:cs typeface="+mn-cs"/>
        </a:defRPr>
      </a:lvl3pPr>
      <a:lvl4pPr marL="1371600" algn="l" defTabSz="457200" rtl="0" eaLnBrk="1" latinLnBrk="1" hangingPunct="1">
        <a:defRPr sz="1800" kern="1200">
          <a:solidFill>
            <a:schemeClr val="tx1"/>
          </a:solidFill>
          <a:latin typeface="+mn-lt"/>
          <a:ea typeface="+mn-ea"/>
          <a:cs typeface="+mn-cs"/>
        </a:defRPr>
      </a:lvl4pPr>
      <a:lvl5pPr marL="1828800" algn="l" defTabSz="457200" rtl="0" eaLnBrk="1" latinLnBrk="1" hangingPunct="1">
        <a:defRPr sz="1800" kern="1200">
          <a:solidFill>
            <a:schemeClr val="tx1"/>
          </a:solidFill>
          <a:latin typeface="+mn-lt"/>
          <a:ea typeface="+mn-ea"/>
          <a:cs typeface="+mn-cs"/>
        </a:defRPr>
      </a:lvl5pPr>
      <a:lvl6pPr marL="2286000" algn="l" defTabSz="457200" rtl="0" eaLnBrk="1" latinLnBrk="1" hangingPunct="1">
        <a:defRPr sz="1800" kern="1200">
          <a:solidFill>
            <a:schemeClr val="tx1"/>
          </a:solidFill>
          <a:latin typeface="+mn-lt"/>
          <a:ea typeface="+mn-ea"/>
          <a:cs typeface="+mn-cs"/>
        </a:defRPr>
      </a:lvl6pPr>
      <a:lvl7pPr marL="2743200" algn="l" defTabSz="457200" rtl="0" eaLnBrk="1" latinLnBrk="1" hangingPunct="1">
        <a:defRPr sz="1800" kern="1200">
          <a:solidFill>
            <a:schemeClr val="tx1"/>
          </a:solidFill>
          <a:latin typeface="+mn-lt"/>
          <a:ea typeface="+mn-ea"/>
          <a:cs typeface="+mn-cs"/>
        </a:defRPr>
      </a:lvl7pPr>
      <a:lvl8pPr marL="3200400" algn="l" defTabSz="457200" rtl="0" eaLnBrk="1" latinLnBrk="1" hangingPunct="1">
        <a:defRPr sz="1800" kern="1200">
          <a:solidFill>
            <a:schemeClr val="tx1"/>
          </a:solidFill>
          <a:latin typeface="+mn-lt"/>
          <a:ea typeface="+mn-ea"/>
          <a:cs typeface="+mn-cs"/>
        </a:defRPr>
      </a:lvl8pPr>
      <a:lvl9pPr marL="3657600" algn="l" defTabSz="4572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eb.econ.keio.ac.jp/staff/nobu/iraq/casualty.htm" TargetMode="External"/><Relationship Id="rId2" Type="http://schemas.openxmlformats.org/officeDocument/2006/relationships/hyperlink" Target="https://www.agulin.aoyama.ac.jp/mmd/library01/BD90039215/Body/link/n15u0095_112.pdf" TargetMode="External"/><Relationship Id="rId1" Type="http://schemas.openxmlformats.org/officeDocument/2006/relationships/slideLayout" Target="../slideLayouts/slideLayout2.xml"/><Relationship Id="rId4" Type="http://schemas.openxmlformats.org/officeDocument/2006/relationships/hyperlink" Target="https://www.asahi.com/articles/ASQ1V5751Q1TUHBI031.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655714" y="1928552"/>
            <a:ext cx="8915399" cy="1302661"/>
          </a:xfrm>
        </p:spPr>
        <p:txBody>
          <a:bodyPr/>
          <a:lstStyle/>
          <a:p>
            <a:r>
              <a:rPr lang="ja-JP" altLang="en-US" dirty="0" smtClean="0"/>
              <a:t>戦争の是非</a:t>
            </a:r>
            <a:endParaRPr lang="ko-KR" altLang="en-US" dirty="0"/>
          </a:p>
        </p:txBody>
      </p:sp>
      <p:sp>
        <p:nvSpPr>
          <p:cNvPr id="3" name="부제목 2"/>
          <p:cNvSpPr>
            <a:spLocks noGrp="1"/>
          </p:cNvSpPr>
          <p:nvPr>
            <p:ph type="subTitle" idx="1"/>
          </p:nvPr>
        </p:nvSpPr>
        <p:spPr>
          <a:xfrm>
            <a:off x="2506085" y="3447343"/>
            <a:ext cx="8915399" cy="1126283"/>
          </a:xfrm>
        </p:spPr>
        <p:txBody>
          <a:bodyPr>
            <a:normAutofit/>
          </a:bodyPr>
          <a:lstStyle/>
          <a:p>
            <a:r>
              <a:rPr lang="ja-JP" altLang="en-US" sz="2800" dirty="0" smtClean="0"/>
              <a:t>反対派 </a:t>
            </a:r>
            <a:r>
              <a:rPr lang="ja-JP" altLang="en-US" sz="2800" dirty="0"/>
              <a:t>中津 稲葉 小山 濱邉 石田 キム</a:t>
            </a:r>
            <a:endParaRPr lang="ko-KR" altLang="en-US" sz="2800" dirty="0"/>
          </a:p>
        </p:txBody>
      </p:sp>
    </p:spTree>
    <p:extLst>
      <p:ext uri="{BB962C8B-B14F-4D97-AF65-F5344CB8AC3E}">
        <p14:creationId xmlns:p14="http://schemas.microsoft.com/office/powerpoint/2010/main" val="136441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92925" y="624110"/>
            <a:ext cx="9103082" cy="1280890"/>
          </a:xfrm>
        </p:spPr>
        <p:txBody>
          <a:bodyPr>
            <a:normAutofit/>
          </a:bodyPr>
          <a:lstStyle/>
          <a:p>
            <a:r>
              <a:rPr lang="ja-JP" altLang="en-US" sz="3300" dirty="0"/>
              <a:t>自衛や制裁戦争より経</a:t>
            </a:r>
            <a:r>
              <a:rPr lang="ja-JP" altLang="en-US" sz="3300" dirty="0" smtClean="0"/>
              <a:t>済制</a:t>
            </a:r>
            <a:r>
              <a:rPr lang="ja-JP" altLang="en-US" sz="3300" dirty="0"/>
              <a:t>裁をした方が安定的</a:t>
            </a:r>
            <a:r>
              <a:rPr lang="ko-KR" altLang="en-US" dirty="0"/>
              <a:t/>
            </a:r>
            <a:br>
              <a:rPr lang="ko-KR" altLang="en-US" dirty="0"/>
            </a:br>
            <a:endParaRPr lang="ko-KR" altLang="en-US" dirty="0"/>
          </a:p>
        </p:txBody>
      </p:sp>
      <p:sp>
        <p:nvSpPr>
          <p:cNvPr id="3" name="내용 개체 틀 2"/>
          <p:cNvSpPr>
            <a:spLocks noGrp="1"/>
          </p:cNvSpPr>
          <p:nvPr>
            <p:ph idx="1"/>
          </p:nvPr>
        </p:nvSpPr>
        <p:spPr>
          <a:xfrm>
            <a:off x="2592925" y="1905000"/>
            <a:ext cx="8915400" cy="4047786"/>
          </a:xfrm>
        </p:spPr>
        <p:txBody>
          <a:bodyPr>
            <a:normAutofit/>
          </a:bodyPr>
          <a:lstStyle/>
          <a:p>
            <a:r>
              <a:rPr lang="ja-JP" altLang="en-US" sz="2400" dirty="0">
                <a:latin typeface="+mn-lt"/>
              </a:rPr>
              <a:t>自衛戦争をしても自衛を超えて戦争拡張につながる可能性があ</a:t>
            </a:r>
            <a:r>
              <a:rPr lang="ja-JP" altLang="en-US" sz="2400" dirty="0" smtClean="0">
                <a:latin typeface="+mn-lt"/>
              </a:rPr>
              <a:t>るため、戦争よりも</a:t>
            </a:r>
            <a:r>
              <a:rPr lang="ja-JP" altLang="en-US" sz="2400" dirty="0">
                <a:latin typeface="+mn-lt"/>
              </a:rPr>
              <a:t>制裁や対話の方向に進むことが安定</a:t>
            </a:r>
            <a:r>
              <a:rPr lang="ja-JP" altLang="en-US" sz="2400" dirty="0" smtClean="0">
                <a:latin typeface="+mn-lt"/>
              </a:rPr>
              <a:t>的だ</a:t>
            </a:r>
            <a:endParaRPr lang="en-US" altLang="ja-JP" sz="2400" dirty="0" smtClean="0">
              <a:latin typeface="+mn-lt"/>
            </a:endParaRPr>
          </a:p>
          <a:p>
            <a:endParaRPr lang="en-US" altLang="ja-JP" sz="2400" dirty="0">
              <a:latin typeface="+mn-lt"/>
            </a:endParaRPr>
          </a:p>
          <a:p>
            <a:r>
              <a:rPr lang="ja-JP" altLang="en-US" sz="2400" dirty="0" smtClean="0">
                <a:latin typeface="+mn-lt"/>
              </a:rPr>
              <a:t>戦</a:t>
            </a:r>
            <a:r>
              <a:rPr lang="ja-JP" altLang="en-US" sz="2400" dirty="0">
                <a:latin typeface="+mn-lt"/>
              </a:rPr>
              <a:t>争による経済的、倫理的なリスクが大きいため、直接戦争に参加するよりも経</a:t>
            </a:r>
            <a:r>
              <a:rPr lang="ja-JP" altLang="en-US" sz="2400" dirty="0" smtClean="0">
                <a:latin typeface="+mn-lt"/>
              </a:rPr>
              <a:t>済</a:t>
            </a:r>
            <a:r>
              <a:rPr lang="ja-JP" altLang="en-US" sz="2400" dirty="0">
                <a:latin typeface="+mn-lt"/>
              </a:rPr>
              <a:t>制裁</a:t>
            </a:r>
            <a:r>
              <a:rPr lang="ja-JP" altLang="en-US" sz="2400" dirty="0" smtClean="0">
                <a:latin typeface="+mn-lt"/>
              </a:rPr>
              <a:t>で</a:t>
            </a:r>
            <a:r>
              <a:rPr lang="ja-JP" altLang="en-US" sz="2400" dirty="0">
                <a:latin typeface="+mn-lt"/>
              </a:rPr>
              <a:t>圧迫するの</a:t>
            </a:r>
            <a:r>
              <a:rPr lang="ja-JP" altLang="en-US" sz="2400" dirty="0" smtClean="0">
                <a:latin typeface="+mn-lt"/>
              </a:rPr>
              <a:t>がより安</a:t>
            </a:r>
            <a:r>
              <a:rPr lang="ja-JP" altLang="en-US" sz="2400" dirty="0">
                <a:latin typeface="+mn-lt"/>
              </a:rPr>
              <a:t>定的であ</a:t>
            </a:r>
            <a:r>
              <a:rPr lang="ja-JP" altLang="en-US" sz="2400" dirty="0" smtClean="0">
                <a:latin typeface="+mn-lt"/>
              </a:rPr>
              <a:t>る</a:t>
            </a:r>
            <a:endParaRPr lang="en-US" altLang="ja-JP" sz="2400" dirty="0" smtClean="0">
              <a:latin typeface="+mn-lt"/>
            </a:endParaRPr>
          </a:p>
          <a:p>
            <a:endParaRPr lang="en-US" altLang="ko-KR" sz="2400" dirty="0" smtClean="0">
              <a:latin typeface="+mn-lt"/>
            </a:endParaRPr>
          </a:p>
          <a:p>
            <a:r>
              <a:rPr lang="ja-JP" altLang="en-US" sz="2400" dirty="0" smtClean="0">
                <a:latin typeface="+mn-lt"/>
              </a:rPr>
              <a:t>無</a:t>
            </a:r>
            <a:r>
              <a:rPr lang="ja-JP" altLang="en-US" sz="2400" dirty="0">
                <a:latin typeface="+mn-lt"/>
              </a:rPr>
              <a:t>理な戦争をすることで多くの兵力と軍事物資の被害が生じる</a:t>
            </a:r>
            <a:endParaRPr lang="ko-KR" altLang="en-US" sz="2400" dirty="0">
              <a:latin typeface="+mn-lt"/>
            </a:endParaRPr>
          </a:p>
        </p:txBody>
      </p:sp>
    </p:spTree>
    <p:extLst>
      <p:ext uri="{BB962C8B-B14F-4D97-AF65-F5344CB8AC3E}">
        <p14:creationId xmlns:p14="http://schemas.microsoft.com/office/powerpoint/2010/main" val="1288303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a:t>自衛や制裁戦争より経済制裁をした方が安定的</a:t>
            </a:r>
            <a:endParaRPr lang="ko-KR" altLang="en-US" dirty="0"/>
          </a:p>
        </p:txBody>
      </p:sp>
      <p:sp>
        <p:nvSpPr>
          <p:cNvPr id="3" name="내용 개체 틀 2"/>
          <p:cNvSpPr>
            <a:spLocks noGrp="1"/>
          </p:cNvSpPr>
          <p:nvPr>
            <p:ph idx="1"/>
          </p:nvPr>
        </p:nvSpPr>
        <p:spPr/>
        <p:txBody>
          <a:bodyPr/>
          <a:lstStyle/>
          <a:p>
            <a:r>
              <a:rPr lang="ja-JP" altLang="en-US" dirty="0">
                <a:latin typeface="+mn-lt"/>
              </a:rPr>
              <a:t>経済制</a:t>
            </a:r>
            <a:r>
              <a:rPr lang="ja-JP" altLang="en-US" dirty="0" smtClean="0">
                <a:latin typeface="+mn-lt"/>
              </a:rPr>
              <a:t>裁の成功例</a:t>
            </a:r>
            <a:endParaRPr lang="en-US" altLang="ja-JP" dirty="0" smtClean="0">
              <a:latin typeface="+mn-lt"/>
            </a:endParaRPr>
          </a:p>
          <a:p>
            <a:pPr marL="0" indent="0">
              <a:buNone/>
            </a:pPr>
            <a:r>
              <a:rPr lang="ja-JP" altLang="en-US" dirty="0">
                <a:latin typeface="+mn-lt"/>
              </a:rPr>
              <a:t>　 </a:t>
            </a:r>
            <a:r>
              <a:rPr lang="ja-JP" altLang="en-US" dirty="0" smtClean="0">
                <a:latin typeface="+mn-lt"/>
              </a:rPr>
              <a:t>→</a:t>
            </a:r>
            <a:r>
              <a:rPr lang="ja-JP" altLang="en-US" dirty="0">
                <a:latin typeface="+mn-lt"/>
              </a:rPr>
              <a:t> </a:t>
            </a:r>
            <a:r>
              <a:rPr lang="en-US" altLang="ja-JP" dirty="0">
                <a:latin typeface="+mn-lt"/>
              </a:rPr>
              <a:t>2002</a:t>
            </a:r>
            <a:r>
              <a:rPr lang="ja-JP" altLang="en-US" dirty="0">
                <a:latin typeface="+mn-lt"/>
              </a:rPr>
              <a:t>年</a:t>
            </a:r>
            <a:r>
              <a:rPr lang="ja-JP" altLang="en-US" dirty="0" smtClean="0">
                <a:latin typeface="+mn-lt"/>
              </a:rPr>
              <a:t>に</a:t>
            </a:r>
            <a:r>
              <a:rPr lang="ja-JP" altLang="en-US" dirty="0">
                <a:latin typeface="+mn-lt"/>
              </a:rPr>
              <a:t>イラ</a:t>
            </a:r>
            <a:r>
              <a:rPr lang="ja-JP" altLang="en-US" dirty="0" smtClean="0">
                <a:latin typeface="+mn-lt"/>
              </a:rPr>
              <a:t>ンで核</a:t>
            </a:r>
            <a:r>
              <a:rPr lang="ja-JP" altLang="en-US" dirty="0">
                <a:latin typeface="+mn-lt"/>
              </a:rPr>
              <a:t>開発を進めていることが発覚し、英仏独が交渉に乗り出し</a:t>
            </a:r>
            <a:r>
              <a:rPr lang="ja-JP" altLang="en-US" dirty="0" smtClean="0">
                <a:latin typeface="+mn-lt"/>
              </a:rPr>
              <a:t>たが、失</a:t>
            </a:r>
            <a:r>
              <a:rPr lang="ja-JP" altLang="en-US" dirty="0">
                <a:latin typeface="+mn-lt"/>
              </a:rPr>
              <a:t>敗したため、国連や各国が制裁を加</a:t>
            </a:r>
            <a:r>
              <a:rPr lang="ja-JP" altLang="en-US" dirty="0" smtClean="0">
                <a:latin typeface="+mn-lt"/>
              </a:rPr>
              <a:t>えた</a:t>
            </a:r>
            <a:r>
              <a:rPr lang="ja-JP" altLang="en-US" dirty="0">
                <a:latin typeface="+mn-lt"/>
              </a:rPr>
              <a:t>。米国は</a:t>
            </a:r>
            <a:r>
              <a:rPr lang="en-US" altLang="ja-JP" dirty="0">
                <a:latin typeface="+mn-lt"/>
              </a:rPr>
              <a:t>12</a:t>
            </a:r>
            <a:r>
              <a:rPr lang="ja-JP" altLang="en-US" dirty="0">
                <a:latin typeface="+mn-lt"/>
              </a:rPr>
              <a:t>年には、イランと取引した金融機関を米金融システムから締め出す金融制裁も発</a:t>
            </a:r>
            <a:r>
              <a:rPr lang="ja-JP" altLang="en-US" dirty="0" smtClean="0">
                <a:latin typeface="+mn-lt"/>
              </a:rPr>
              <a:t>動す</a:t>
            </a:r>
            <a:r>
              <a:rPr lang="ja-JP" altLang="en-US" dirty="0" smtClean="0">
                <a:latin typeface="+mn-lt"/>
              </a:rPr>
              <a:t>る</a:t>
            </a:r>
            <a:endParaRPr lang="en-US" altLang="ja-JP" dirty="0" smtClean="0">
              <a:latin typeface="+mn-lt"/>
            </a:endParaRPr>
          </a:p>
          <a:p>
            <a:pPr marL="0" indent="0">
              <a:buNone/>
            </a:pPr>
            <a:endParaRPr lang="en-US" altLang="ko-KR" dirty="0">
              <a:latin typeface="+mn-lt"/>
            </a:endParaRPr>
          </a:p>
          <a:p>
            <a:pPr marL="0" indent="0">
              <a:buNone/>
            </a:pPr>
            <a:r>
              <a:rPr lang="ja-JP" altLang="en-US" dirty="0">
                <a:latin typeface="+mn-lt"/>
              </a:rPr>
              <a:t>　 </a:t>
            </a:r>
            <a:r>
              <a:rPr lang="ja-JP" altLang="en-US" dirty="0" smtClean="0">
                <a:latin typeface="+mn-lt"/>
              </a:rPr>
              <a:t>→</a:t>
            </a:r>
            <a:r>
              <a:rPr lang="ja-JP" altLang="en-US" dirty="0">
                <a:latin typeface="+mn-lt"/>
              </a:rPr>
              <a:t> </a:t>
            </a:r>
            <a:r>
              <a:rPr lang="ja-JP" altLang="en-US" dirty="0" smtClean="0">
                <a:latin typeface="+mn-lt"/>
              </a:rPr>
              <a:t>米</a:t>
            </a:r>
            <a:r>
              <a:rPr lang="ja-JP" altLang="en-US" dirty="0">
                <a:latin typeface="+mn-lt"/>
              </a:rPr>
              <a:t>国の金融システムを使えなく</a:t>
            </a:r>
            <a:r>
              <a:rPr lang="ja-JP" altLang="en-US" dirty="0" smtClean="0">
                <a:latin typeface="+mn-lt"/>
              </a:rPr>
              <a:t>なり、海</a:t>
            </a:r>
            <a:r>
              <a:rPr lang="ja-JP" altLang="en-US" dirty="0">
                <a:latin typeface="+mn-lt"/>
              </a:rPr>
              <a:t>外にドルでの送金ができず</a:t>
            </a:r>
            <a:r>
              <a:rPr lang="ja-JP" altLang="en-US" dirty="0" smtClean="0">
                <a:latin typeface="+mn-lt"/>
              </a:rPr>
              <a:t>、貿易などの国</a:t>
            </a:r>
            <a:r>
              <a:rPr lang="ja-JP" altLang="en-US" dirty="0">
                <a:latin typeface="+mn-lt"/>
              </a:rPr>
              <a:t>際的な取引をすることがほぼ不可能に</a:t>
            </a:r>
            <a:r>
              <a:rPr lang="ja-JP" altLang="en-US" dirty="0" smtClean="0">
                <a:latin typeface="+mn-lt"/>
              </a:rPr>
              <a:t>なった。</a:t>
            </a:r>
            <a:r>
              <a:rPr lang="ja-JP" altLang="en-US" dirty="0">
                <a:latin typeface="+mn-lt"/>
              </a:rPr>
              <a:t>これを恐れて、各国の企業がイランと取引をしなくな</a:t>
            </a:r>
            <a:r>
              <a:rPr lang="ja-JP" altLang="en-US" dirty="0" smtClean="0">
                <a:latin typeface="+mn-lt"/>
              </a:rPr>
              <a:t>り、イ</a:t>
            </a:r>
            <a:r>
              <a:rPr lang="ja-JP" altLang="en-US" dirty="0">
                <a:latin typeface="+mn-lt"/>
              </a:rPr>
              <a:t>ランはドル決済での原油輸出などもできなくなり、経済的に打撃を受</a:t>
            </a:r>
            <a:r>
              <a:rPr lang="ja-JP" altLang="en-US" dirty="0" smtClean="0">
                <a:latin typeface="+mn-lt"/>
              </a:rPr>
              <a:t>け</a:t>
            </a:r>
            <a:r>
              <a:rPr lang="ja-JP" altLang="en-US" dirty="0" smtClean="0">
                <a:latin typeface="+mn-lt"/>
              </a:rPr>
              <a:t>た</a:t>
            </a:r>
            <a:endParaRPr lang="ko-KR" altLang="en-US" dirty="0">
              <a:latin typeface="+mn-lt"/>
            </a:endParaRPr>
          </a:p>
        </p:txBody>
      </p:sp>
    </p:spTree>
    <p:extLst>
      <p:ext uri="{BB962C8B-B14F-4D97-AF65-F5344CB8AC3E}">
        <p14:creationId xmlns:p14="http://schemas.microsoft.com/office/powerpoint/2010/main" val="3365136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smtClean="0"/>
              <a:t>結論</a:t>
            </a:r>
            <a:endParaRPr lang="ko-KR" altLang="en-US" dirty="0"/>
          </a:p>
        </p:txBody>
      </p:sp>
      <p:sp>
        <p:nvSpPr>
          <p:cNvPr id="3" name="내용 개체 틀 2"/>
          <p:cNvSpPr>
            <a:spLocks noGrp="1"/>
          </p:cNvSpPr>
          <p:nvPr>
            <p:ph idx="1"/>
          </p:nvPr>
        </p:nvSpPr>
        <p:spPr/>
        <p:txBody>
          <a:bodyPr/>
          <a:lstStyle/>
          <a:p>
            <a:r>
              <a:rPr lang="ja-JP" altLang="en-US" dirty="0">
                <a:latin typeface="+mn-lt"/>
              </a:rPr>
              <a:t>大切な命がなくなる</a:t>
            </a:r>
            <a:endParaRPr lang="en-US" altLang="ja-JP" dirty="0">
              <a:latin typeface="+mn-lt"/>
            </a:endParaRPr>
          </a:p>
          <a:p>
            <a:endParaRPr lang="en-US" altLang="ja-JP" dirty="0">
              <a:latin typeface="+mn-lt"/>
            </a:endParaRPr>
          </a:p>
          <a:p>
            <a:r>
              <a:rPr lang="ja-JP" altLang="en-US" dirty="0">
                <a:latin typeface="+mn-lt"/>
              </a:rPr>
              <a:t>経済的な損失が大きい</a:t>
            </a:r>
            <a:endParaRPr lang="en-US" altLang="ja-JP" dirty="0">
              <a:latin typeface="+mn-lt"/>
            </a:endParaRPr>
          </a:p>
          <a:p>
            <a:pPr marL="0" indent="0">
              <a:buNone/>
            </a:pPr>
            <a:endParaRPr lang="en-US" altLang="ja-JP" dirty="0">
              <a:latin typeface="+mn-lt"/>
            </a:endParaRPr>
          </a:p>
          <a:p>
            <a:r>
              <a:rPr lang="ja-JP" altLang="en-US" dirty="0">
                <a:latin typeface="+mn-lt"/>
              </a:rPr>
              <a:t>自衛や制裁戦争より経済制裁をした方が安定的</a:t>
            </a:r>
            <a:endParaRPr lang="ko-KR" altLang="en-US" dirty="0">
              <a:latin typeface="+mn-lt"/>
            </a:endParaRPr>
          </a:p>
          <a:p>
            <a:endParaRPr lang="en-US" altLang="ko-KR" dirty="0" smtClean="0">
              <a:latin typeface="+mn-lt"/>
            </a:endParaRPr>
          </a:p>
          <a:p>
            <a:r>
              <a:rPr lang="ja-JP" altLang="en-US" dirty="0">
                <a:latin typeface="+mn-lt"/>
              </a:rPr>
              <a:t>以上</a:t>
            </a:r>
            <a:r>
              <a:rPr lang="ja-JP" altLang="en-US" dirty="0" smtClean="0">
                <a:latin typeface="+mn-lt"/>
              </a:rPr>
              <a:t>の理由から戦争を反対する</a:t>
            </a:r>
            <a:endParaRPr lang="ko-KR" altLang="en-US" dirty="0">
              <a:latin typeface="+mn-lt"/>
            </a:endParaRPr>
          </a:p>
        </p:txBody>
      </p:sp>
    </p:spTree>
    <p:extLst>
      <p:ext uri="{BB962C8B-B14F-4D97-AF65-F5344CB8AC3E}">
        <p14:creationId xmlns:p14="http://schemas.microsoft.com/office/powerpoint/2010/main" val="4145176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smtClean="0"/>
              <a:t>参考文献</a:t>
            </a:r>
            <a:endParaRPr lang="ko-KR" altLang="en-US" dirty="0"/>
          </a:p>
        </p:txBody>
      </p:sp>
      <p:sp>
        <p:nvSpPr>
          <p:cNvPr id="3" name="내용 개체 틀 2"/>
          <p:cNvSpPr>
            <a:spLocks noGrp="1"/>
          </p:cNvSpPr>
          <p:nvPr>
            <p:ph idx="1"/>
          </p:nvPr>
        </p:nvSpPr>
        <p:spPr/>
        <p:txBody>
          <a:bodyPr/>
          <a:lstStyle/>
          <a:p>
            <a:r>
              <a:rPr lang="en-US" altLang="ko-KR" dirty="0">
                <a:latin typeface="+mn-lt"/>
                <a:hlinkClick r:id="rId2"/>
              </a:rPr>
              <a:t>https://</a:t>
            </a:r>
            <a:r>
              <a:rPr lang="en-US" altLang="ko-KR" dirty="0" smtClean="0">
                <a:latin typeface="+mn-lt"/>
                <a:hlinkClick r:id="rId2"/>
              </a:rPr>
              <a:t>www.agulin.aoyama.ac.jp/mmd/library01/BD90039215/Body/link/n15u0095_112.pdf</a:t>
            </a:r>
            <a:endParaRPr lang="en-US" altLang="ko-KR" dirty="0" smtClean="0">
              <a:latin typeface="+mn-lt"/>
            </a:endParaRPr>
          </a:p>
          <a:p>
            <a:endParaRPr lang="en-US" altLang="ko-KR" dirty="0" smtClean="0">
              <a:latin typeface="+mn-lt"/>
              <a:hlinkClick r:id="rId3"/>
            </a:endParaRPr>
          </a:p>
          <a:p>
            <a:r>
              <a:rPr lang="en-US" altLang="ko-KR" dirty="0" smtClean="0">
                <a:latin typeface="+mn-lt"/>
                <a:hlinkClick r:id="rId3"/>
              </a:rPr>
              <a:t>https</a:t>
            </a:r>
            <a:r>
              <a:rPr lang="en-US" altLang="ko-KR" dirty="0">
                <a:latin typeface="+mn-lt"/>
                <a:hlinkClick r:id="rId3"/>
              </a:rPr>
              <a:t>://</a:t>
            </a:r>
            <a:r>
              <a:rPr lang="en-US" altLang="ko-KR" dirty="0" smtClean="0">
                <a:latin typeface="+mn-lt"/>
                <a:hlinkClick r:id="rId3"/>
              </a:rPr>
              <a:t>web.econ.keio.ac.jp/staff/nobu/iraq/casualty.htm</a:t>
            </a:r>
            <a:endParaRPr lang="en-US" altLang="ko-KR" dirty="0" smtClean="0">
              <a:latin typeface="+mn-lt"/>
            </a:endParaRPr>
          </a:p>
          <a:p>
            <a:endParaRPr lang="en-US" altLang="ko-KR" dirty="0" smtClean="0">
              <a:latin typeface="+mn-lt"/>
              <a:hlinkClick r:id="rId4"/>
            </a:endParaRPr>
          </a:p>
          <a:p>
            <a:r>
              <a:rPr lang="en-US" altLang="ko-KR" dirty="0" smtClean="0">
                <a:latin typeface="+mn-lt"/>
                <a:hlinkClick r:id="rId4"/>
              </a:rPr>
              <a:t>https</a:t>
            </a:r>
            <a:r>
              <a:rPr lang="en-US" altLang="ko-KR" dirty="0">
                <a:latin typeface="+mn-lt"/>
                <a:hlinkClick r:id="rId4"/>
              </a:rPr>
              <a:t>://</a:t>
            </a:r>
            <a:r>
              <a:rPr lang="en-US" altLang="ko-KR" dirty="0" smtClean="0">
                <a:latin typeface="+mn-lt"/>
                <a:hlinkClick r:id="rId4"/>
              </a:rPr>
              <a:t>www.asahi.com/articles/ASQ1V5751Q1TUHBI031.html</a:t>
            </a:r>
            <a:endParaRPr lang="en-US" altLang="ko-KR" dirty="0" smtClean="0">
              <a:latin typeface="+mn-lt"/>
            </a:endParaRPr>
          </a:p>
          <a:p>
            <a:endParaRPr lang="en-US" altLang="ko-KR" dirty="0" smtClean="0">
              <a:latin typeface="+mn-lt"/>
            </a:endParaRPr>
          </a:p>
          <a:p>
            <a:r>
              <a:rPr lang="en-US" altLang="ko-KR" dirty="0">
                <a:latin typeface="+mn-lt"/>
              </a:rPr>
              <a:t>https://www.imf.org/ja/News/Articles/2022/04/19/blog-weo-war-dims-global-economic-outlook-as-inflation-accelerates</a:t>
            </a:r>
            <a:endParaRPr lang="ko-KR" altLang="en-US" dirty="0">
              <a:latin typeface="+mn-lt"/>
            </a:endParaRPr>
          </a:p>
        </p:txBody>
      </p:sp>
    </p:spTree>
    <p:extLst>
      <p:ext uri="{BB962C8B-B14F-4D97-AF65-F5344CB8AC3E}">
        <p14:creationId xmlns:p14="http://schemas.microsoft.com/office/powerpoint/2010/main" val="3436624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ja-JP" altLang="en-US" sz="4000" dirty="0" smtClean="0"/>
              <a:t>立論</a:t>
            </a:r>
            <a:endParaRPr lang="ko-KR" altLang="en-US" sz="4000" dirty="0"/>
          </a:p>
        </p:txBody>
      </p:sp>
      <p:sp>
        <p:nvSpPr>
          <p:cNvPr id="3" name="내용 개체 틀 2"/>
          <p:cNvSpPr>
            <a:spLocks noGrp="1"/>
          </p:cNvSpPr>
          <p:nvPr>
            <p:ph idx="1"/>
          </p:nvPr>
        </p:nvSpPr>
        <p:spPr/>
        <p:txBody>
          <a:bodyPr>
            <a:normAutofit/>
          </a:bodyPr>
          <a:lstStyle/>
          <a:p>
            <a:r>
              <a:rPr lang="ja-JP" altLang="en-US" sz="2800" dirty="0" smtClean="0">
                <a:latin typeface="+mn-lt"/>
              </a:rPr>
              <a:t>大切な命がなくなる</a:t>
            </a:r>
            <a:endParaRPr lang="en-US" altLang="ja-JP" sz="2800" dirty="0" smtClean="0">
              <a:latin typeface="+mn-lt"/>
            </a:endParaRPr>
          </a:p>
          <a:p>
            <a:endParaRPr lang="en-US" altLang="ja-JP" sz="2800" dirty="0" smtClean="0">
              <a:latin typeface="+mn-lt"/>
            </a:endParaRPr>
          </a:p>
          <a:p>
            <a:r>
              <a:rPr lang="ja-JP" altLang="en-US" sz="2800" dirty="0" smtClean="0">
                <a:latin typeface="+mn-lt"/>
              </a:rPr>
              <a:t>経</a:t>
            </a:r>
            <a:r>
              <a:rPr lang="ja-JP" altLang="en-US" sz="2800" dirty="0">
                <a:latin typeface="+mn-lt"/>
              </a:rPr>
              <a:t>済的</a:t>
            </a:r>
            <a:r>
              <a:rPr lang="ja-JP" altLang="en-US" sz="2800" dirty="0" smtClean="0">
                <a:latin typeface="+mn-lt"/>
              </a:rPr>
              <a:t>な損失が大きい</a:t>
            </a:r>
            <a:endParaRPr lang="en-US" altLang="ja-JP" sz="2800" dirty="0" smtClean="0">
              <a:latin typeface="+mn-lt"/>
            </a:endParaRPr>
          </a:p>
          <a:p>
            <a:pPr marL="0" indent="0">
              <a:buNone/>
            </a:pPr>
            <a:endParaRPr lang="en-US" altLang="ja-JP" sz="2800" dirty="0" smtClean="0">
              <a:latin typeface="+mn-lt"/>
            </a:endParaRPr>
          </a:p>
          <a:p>
            <a:r>
              <a:rPr lang="ja-JP" altLang="en-US" sz="2800" dirty="0" smtClean="0">
                <a:latin typeface="+mn-lt"/>
              </a:rPr>
              <a:t>自衛や制裁戦争より経済制裁をした方が安定的</a:t>
            </a:r>
            <a:endParaRPr lang="ko-KR" altLang="en-US" sz="2800" dirty="0">
              <a:latin typeface="+mn-lt"/>
            </a:endParaRPr>
          </a:p>
        </p:txBody>
      </p:sp>
    </p:spTree>
    <p:extLst>
      <p:ext uri="{BB962C8B-B14F-4D97-AF65-F5344CB8AC3E}">
        <p14:creationId xmlns:p14="http://schemas.microsoft.com/office/powerpoint/2010/main" val="328528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smtClean="0"/>
              <a:t>大切な命がなくなる</a:t>
            </a:r>
            <a:endParaRPr lang="ko-KR" altLang="en-US" dirty="0"/>
          </a:p>
        </p:txBody>
      </p:sp>
      <p:sp>
        <p:nvSpPr>
          <p:cNvPr id="3" name="내용 개체 틀 2"/>
          <p:cNvSpPr>
            <a:spLocks noGrp="1"/>
          </p:cNvSpPr>
          <p:nvPr>
            <p:ph idx="1"/>
          </p:nvPr>
        </p:nvSpPr>
        <p:spPr>
          <a:xfrm>
            <a:off x="2589212" y="1587731"/>
            <a:ext cx="8915400" cy="4323491"/>
          </a:xfrm>
        </p:spPr>
        <p:txBody>
          <a:bodyPr/>
          <a:lstStyle/>
          <a:p>
            <a:r>
              <a:rPr lang="ko-KR" altLang="ko-KR" dirty="0">
                <a:latin typeface="+mn-lt"/>
              </a:rPr>
              <a:t>戦争によって多くの軍人が犠牲になる</a:t>
            </a:r>
          </a:p>
          <a:p>
            <a:pPr marL="0" indent="0">
              <a:buNone/>
            </a:pPr>
            <a:endParaRPr lang="en-US" altLang="ja-JP" sz="1200" dirty="0" smtClean="0"/>
          </a:p>
          <a:p>
            <a:pPr marL="0" indent="0">
              <a:buNone/>
            </a:pPr>
            <a:endParaRPr lang="ko-KR" altLang="en-US" dirty="0"/>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7615" y="1982267"/>
            <a:ext cx="6160254" cy="4667915"/>
          </a:xfrm>
          <a:prstGeom prst="rect">
            <a:avLst/>
          </a:prstGeom>
        </p:spPr>
      </p:pic>
    </p:spTree>
    <p:extLst>
      <p:ext uri="{BB962C8B-B14F-4D97-AF65-F5344CB8AC3E}">
        <p14:creationId xmlns:p14="http://schemas.microsoft.com/office/powerpoint/2010/main" val="1753274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a:t>大切な命がなくなる</a:t>
            </a:r>
            <a:endParaRPr lang="ko-KR" altLang="en-US" dirty="0"/>
          </a:p>
        </p:txBody>
      </p:sp>
      <p:sp>
        <p:nvSpPr>
          <p:cNvPr id="3" name="내용 개체 틀 2"/>
          <p:cNvSpPr>
            <a:spLocks noGrp="1"/>
          </p:cNvSpPr>
          <p:nvPr>
            <p:ph idx="1"/>
          </p:nvPr>
        </p:nvSpPr>
        <p:spPr>
          <a:xfrm>
            <a:off x="2589212" y="1737360"/>
            <a:ext cx="8915400" cy="4173862"/>
          </a:xfrm>
        </p:spPr>
        <p:txBody>
          <a:bodyPr/>
          <a:lstStyle/>
          <a:p>
            <a:r>
              <a:rPr lang="ko-KR" altLang="ko-KR" sz="2000" dirty="0" smtClean="0">
                <a:latin typeface="+mn-lt"/>
              </a:rPr>
              <a:t>イラク戦争における</a:t>
            </a:r>
            <a:r>
              <a:rPr lang="ja-JP" altLang="en-US" sz="2000" dirty="0">
                <a:latin typeface="+mn-lt"/>
              </a:rPr>
              <a:t>有志連合軍</a:t>
            </a:r>
            <a:r>
              <a:rPr lang="ko-KR" altLang="ko-KR" sz="2000" dirty="0" smtClean="0">
                <a:latin typeface="+mn-lt"/>
              </a:rPr>
              <a:t>の死者数は合計</a:t>
            </a:r>
            <a:r>
              <a:rPr lang="ko-KR" altLang="ko-KR" sz="2000" dirty="0">
                <a:latin typeface="+mn-lt"/>
              </a:rPr>
              <a:t>4804</a:t>
            </a:r>
            <a:r>
              <a:rPr lang="ko-KR" altLang="ko-KR" sz="2000" dirty="0" smtClean="0">
                <a:latin typeface="+mn-lt"/>
              </a:rPr>
              <a:t>人と集計された</a:t>
            </a:r>
            <a:r>
              <a:rPr lang="ja-JP" altLang="en-US" sz="2000" dirty="0" smtClean="0">
                <a:latin typeface="+mn-lt"/>
              </a:rPr>
              <a:t>と発表した。</a:t>
            </a:r>
            <a:endParaRPr lang="en-US" altLang="ja-JP" sz="2000" dirty="0" smtClean="0">
              <a:latin typeface="+mn-lt"/>
            </a:endParaRPr>
          </a:p>
          <a:p>
            <a:endParaRPr lang="en-US" altLang="ja-JP" sz="2000" dirty="0" smtClean="0">
              <a:latin typeface="+mn-lt"/>
            </a:endParaRPr>
          </a:p>
          <a:p>
            <a:r>
              <a:rPr lang="ja-JP" altLang="en-US" sz="2000" dirty="0" smtClean="0">
                <a:latin typeface="+mn-lt"/>
              </a:rPr>
              <a:t>直</a:t>
            </a:r>
            <a:r>
              <a:rPr lang="ja-JP" altLang="en-US" sz="2000" dirty="0">
                <a:latin typeface="+mn-lt"/>
              </a:rPr>
              <a:t>接射殺による死亡以外にも精神的な後遺症や各種病気により死亡した兵士もい</a:t>
            </a:r>
            <a:r>
              <a:rPr lang="ja-JP" altLang="en-US" sz="2000" dirty="0" smtClean="0">
                <a:latin typeface="+mn-lt"/>
              </a:rPr>
              <a:t>る。</a:t>
            </a:r>
            <a:r>
              <a:rPr lang="ko-KR" altLang="ko-KR" sz="2000" dirty="0" smtClean="0">
                <a:latin typeface="+mn-lt"/>
              </a:rPr>
              <a:t>戦</a:t>
            </a:r>
            <a:r>
              <a:rPr lang="ja-JP" altLang="en-US" sz="2000" dirty="0" smtClean="0">
                <a:latin typeface="+mn-lt"/>
              </a:rPr>
              <a:t>争以降</a:t>
            </a:r>
            <a:r>
              <a:rPr lang="ja-JP" altLang="en-US" sz="2000" dirty="0">
                <a:latin typeface="+mn-lt"/>
              </a:rPr>
              <a:t>に</a:t>
            </a:r>
            <a:r>
              <a:rPr lang="ko-KR" altLang="ko-KR" sz="2000" dirty="0" smtClean="0">
                <a:latin typeface="+mn-lt"/>
              </a:rPr>
              <a:t>も戦争を経験した人は後遺症を持って生きていく恐れもある</a:t>
            </a:r>
            <a:r>
              <a:rPr lang="ja-JP" altLang="en-US" sz="2000" dirty="0" smtClean="0">
                <a:latin typeface="+mn-lt"/>
              </a:rPr>
              <a:t>。</a:t>
            </a:r>
            <a:endParaRPr lang="en-US" altLang="ja-JP" sz="2000" dirty="0" smtClean="0">
              <a:latin typeface="+mn-lt"/>
            </a:endParaRPr>
          </a:p>
          <a:p>
            <a:endParaRPr lang="en-US" altLang="ko-KR" sz="2000" dirty="0" smtClean="0">
              <a:latin typeface="+mn-lt"/>
            </a:endParaRPr>
          </a:p>
          <a:p>
            <a:r>
              <a:rPr lang="ja-JP" altLang="en-US" sz="2000" dirty="0">
                <a:latin typeface="+mn-lt"/>
              </a:rPr>
              <a:t>自分の意志とは異なり、戦争によって徴兵されて戦争に参加することが多い。 それによって自分の家族や職</a:t>
            </a:r>
            <a:r>
              <a:rPr lang="ja-JP" altLang="en-US" sz="2000" dirty="0" smtClean="0">
                <a:latin typeface="+mn-lt"/>
              </a:rPr>
              <a:t>場などを</a:t>
            </a:r>
            <a:r>
              <a:rPr lang="ja-JP" altLang="en-US" sz="2000" dirty="0">
                <a:latin typeface="+mn-lt"/>
              </a:rPr>
              <a:t>失うことがある</a:t>
            </a:r>
            <a:endParaRPr lang="en-US" altLang="ja-JP" sz="2000" dirty="0" smtClean="0">
              <a:latin typeface="+mn-lt"/>
            </a:endParaRPr>
          </a:p>
          <a:p>
            <a:pPr marL="0" indent="0">
              <a:buNone/>
            </a:pPr>
            <a:endParaRPr lang="ko-KR" altLang="ko-KR" dirty="0">
              <a:latin typeface="+mn-lt"/>
            </a:endParaRPr>
          </a:p>
          <a:p>
            <a:pPr marL="0" indent="0">
              <a:buNone/>
            </a:pPr>
            <a:endParaRPr lang="ko-KR" altLang="en-US" dirty="0"/>
          </a:p>
        </p:txBody>
      </p:sp>
    </p:spTree>
    <p:extLst>
      <p:ext uri="{BB962C8B-B14F-4D97-AF65-F5344CB8AC3E}">
        <p14:creationId xmlns:p14="http://schemas.microsoft.com/office/powerpoint/2010/main" val="112247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a:t>大切な命がなくなる</a:t>
            </a:r>
            <a:endParaRPr lang="ko-KR" altLang="en-US" dirty="0"/>
          </a:p>
        </p:txBody>
      </p:sp>
      <p:sp>
        <p:nvSpPr>
          <p:cNvPr id="3" name="내용 개체 틀 2"/>
          <p:cNvSpPr>
            <a:spLocks noGrp="1"/>
          </p:cNvSpPr>
          <p:nvPr>
            <p:ph idx="1"/>
          </p:nvPr>
        </p:nvSpPr>
        <p:spPr/>
        <p:txBody>
          <a:bodyPr/>
          <a:lstStyle/>
          <a:p>
            <a:pPr marL="0" indent="0">
              <a:buNone/>
            </a:pPr>
            <a:endParaRPr lang="en-US" altLang="ko-KR" dirty="0" smtClean="0"/>
          </a:p>
          <a:p>
            <a:pPr marL="0" indent="0">
              <a:buNone/>
            </a:pPr>
            <a:endParaRPr lang="en-US" altLang="ko-KR" dirty="0"/>
          </a:p>
          <a:p>
            <a:pPr marL="0" indent="0">
              <a:buNone/>
            </a:pPr>
            <a:endParaRPr lang="ko-KR" altLang="en-US" dirty="0"/>
          </a:p>
        </p:txBody>
      </p:sp>
      <p:pic>
        <p:nvPicPr>
          <p:cNvPr id="4" name="그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1686321"/>
            <a:ext cx="6135996" cy="4332094"/>
          </a:xfrm>
          <a:prstGeom prst="rect">
            <a:avLst/>
          </a:prstGeom>
        </p:spPr>
      </p:pic>
    </p:spTree>
    <p:extLst>
      <p:ext uri="{BB962C8B-B14F-4D97-AF65-F5344CB8AC3E}">
        <p14:creationId xmlns:p14="http://schemas.microsoft.com/office/powerpoint/2010/main" val="357536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a:t>大切な命がなくなる</a:t>
            </a:r>
            <a:endParaRPr lang="ko-KR" altLang="en-US" dirty="0"/>
          </a:p>
        </p:txBody>
      </p:sp>
      <p:sp>
        <p:nvSpPr>
          <p:cNvPr id="3" name="내용 개체 틀 2"/>
          <p:cNvSpPr>
            <a:spLocks noGrp="1"/>
          </p:cNvSpPr>
          <p:nvPr>
            <p:ph idx="1"/>
          </p:nvPr>
        </p:nvSpPr>
        <p:spPr/>
        <p:txBody>
          <a:bodyPr>
            <a:normAutofit/>
          </a:bodyPr>
          <a:lstStyle/>
          <a:p>
            <a:r>
              <a:rPr lang="ja-JP" altLang="en-US" dirty="0">
                <a:latin typeface="+mn-lt"/>
              </a:rPr>
              <a:t>戦争は軍人だけでなく民間人の命も奪</a:t>
            </a:r>
            <a:r>
              <a:rPr lang="ja-JP" altLang="en-US" dirty="0" smtClean="0">
                <a:latin typeface="+mn-lt"/>
              </a:rPr>
              <a:t>う</a:t>
            </a:r>
            <a:endParaRPr lang="en-US" altLang="ja-JP" dirty="0" smtClean="0">
              <a:latin typeface="+mn-lt"/>
            </a:endParaRPr>
          </a:p>
          <a:p>
            <a:pPr marL="0" indent="0">
              <a:buNone/>
            </a:pPr>
            <a:r>
              <a:rPr lang="ja-JP" altLang="en-US" dirty="0">
                <a:latin typeface="+mn-lt"/>
              </a:rPr>
              <a:t>    </a:t>
            </a:r>
            <a:endParaRPr lang="en-US" altLang="ja-JP" dirty="0" smtClean="0">
              <a:latin typeface="+mn-lt"/>
            </a:endParaRPr>
          </a:p>
          <a:p>
            <a:pPr marL="0" indent="0">
              <a:buNone/>
            </a:pPr>
            <a:r>
              <a:rPr lang="ja-JP" altLang="en-US" dirty="0" smtClean="0">
                <a:latin typeface="+mn-lt"/>
              </a:rPr>
              <a:t>     →戦</a:t>
            </a:r>
            <a:r>
              <a:rPr lang="ja-JP" altLang="en-US" dirty="0">
                <a:latin typeface="+mn-lt"/>
              </a:rPr>
              <a:t>争によって民間人の死者数が急増した</a:t>
            </a:r>
            <a:endParaRPr lang="en-US" altLang="ja-JP" dirty="0">
              <a:latin typeface="+mn-lt"/>
            </a:endParaRPr>
          </a:p>
          <a:p>
            <a:pPr marL="0" indent="0">
              <a:buNone/>
            </a:pPr>
            <a:endParaRPr lang="en-US" altLang="ja-JP" dirty="0" smtClean="0">
              <a:latin typeface="+mn-lt"/>
            </a:endParaRPr>
          </a:p>
          <a:p>
            <a:pPr marL="0" indent="0">
              <a:buNone/>
            </a:pPr>
            <a:r>
              <a:rPr lang="ja-JP" altLang="en-US" dirty="0" smtClean="0">
                <a:latin typeface="+mn-lt"/>
              </a:rPr>
              <a:t>     → イラク戦争以降にも戦</a:t>
            </a:r>
            <a:r>
              <a:rPr lang="ja-JP" altLang="en-US" dirty="0">
                <a:latin typeface="+mn-lt"/>
              </a:rPr>
              <a:t>争の後遺症によりイラク内戦が活発に起きた</a:t>
            </a:r>
            <a:r>
              <a:rPr lang="en-US" altLang="ja-JP" dirty="0">
                <a:latin typeface="+mn-lt"/>
              </a:rPr>
              <a:t>2000</a:t>
            </a:r>
            <a:r>
              <a:rPr lang="ja-JP" altLang="en-US" dirty="0">
                <a:latin typeface="+mn-lt"/>
              </a:rPr>
              <a:t>年代半ばや</a:t>
            </a:r>
            <a:r>
              <a:rPr lang="en-US" altLang="ja-JP" dirty="0">
                <a:latin typeface="+mn-lt"/>
              </a:rPr>
              <a:t>2010</a:t>
            </a:r>
            <a:r>
              <a:rPr lang="ja-JP" altLang="en-US" dirty="0">
                <a:latin typeface="+mn-lt"/>
              </a:rPr>
              <a:t>年代半ばに民間人死亡者数が急激に増えたことが分かる</a:t>
            </a:r>
            <a:r>
              <a:rPr lang="ja-JP" altLang="en-US" dirty="0" smtClean="0">
                <a:latin typeface="+mn-lt"/>
              </a:rPr>
              <a:t>。</a:t>
            </a:r>
            <a:endParaRPr lang="en-US" altLang="ja-JP" dirty="0" smtClean="0">
              <a:latin typeface="+mn-lt"/>
            </a:endParaRPr>
          </a:p>
          <a:p>
            <a:pPr marL="0" indent="0">
              <a:buNone/>
            </a:pPr>
            <a:endParaRPr lang="en-US" altLang="ja-JP" dirty="0">
              <a:latin typeface="+mn-lt"/>
            </a:endParaRPr>
          </a:p>
          <a:p>
            <a:pPr marL="0" indent="0">
              <a:buNone/>
            </a:pPr>
            <a:r>
              <a:rPr lang="en-US" altLang="ja-JP" dirty="0" smtClean="0">
                <a:latin typeface="+mn-lt"/>
              </a:rPr>
              <a:t>    </a:t>
            </a:r>
            <a:r>
              <a:rPr lang="ja-JP" altLang="en-US" dirty="0" smtClean="0">
                <a:latin typeface="+mn-lt"/>
              </a:rPr>
              <a:t> </a:t>
            </a:r>
            <a:r>
              <a:rPr lang="ja-JP" altLang="en-US" dirty="0">
                <a:latin typeface="+mn-lt"/>
              </a:rPr>
              <a:t>→ </a:t>
            </a:r>
            <a:r>
              <a:rPr lang="ja-JP" altLang="en-US" dirty="0" smtClean="0">
                <a:latin typeface="+mn-lt"/>
              </a:rPr>
              <a:t>他</a:t>
            </a:r>
            <a:r>
              <a:rPr lang="ja-JP" altLang="en-US" dirty="0">
                <a:latin typeface="+mn-lt"/>
              </a:rPr>
              <a:t>にも民間人への性的暴行、恐喝などの被害が生じる。</a:t>
            </a:r>
            <a:endParaRPr lang="en-US" altLang="ko-KR" dirty="0">
              <a:latin typeface="+mn-lt"/>
            </a:endParaRPr>
          </a:p>
          <a:p>
            <a:pPr marL="0" indent="0">
              <a:buNone/>
            </a:pPr>
            <a:r>
              <a:rPr lang="en-US" altLang="ko-KR" dirty="0" smtClean="0"/>
              <a:t>    </a:t>
            </a:r>
            <a:endParaRPr lang="en-US" altLang="ko-KR" dirty="0"/>
          </a:p>
          <a:p>
            <a:endParaRPr lang="ko-KR" altLang="en-US" dirty="0"/>
          </a:p>
        </p:txBody>
      </p:sp>
    </p:spTree>
    <p:extLst>
      <p:ext uri="{BB962C8B-B14F-4D97-AF65-F5344CB8AC3E}">
        <p14:creationId xmlns:p14="http://schemas.microsoft.com/office/powerpoint/2010/main" val="3704727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a:t>経済的</a:t>
            </a:r>
            <a:r>
              <a:rPr lang="ja-JP" altLang="en-US" dirty="0" smtClean="0"/>
              <a:t>な損失が大きい</a:t>
            </a:r>
            <a:endParaRPr lang="ko-KR" altLang="en-US" dirty="0"/>
          </a:p>
        </p:txBody>
      </p:sp>
      <p:sp>
        <p:nvSpPr>
          <p:cNvPr id="3" name="내용 개체 틀 2"/>
          <p:cNvSpPr>
            <a:spLocks noGrp="1"/>
          </p:cNvSpPr>
          <p:nvPr>
            <p:ph idx="1"/>
          </p:nvPr>
        </p:nvSpPr>
        <p:spPr/>
        <p:txBody>
          <a:bodyPr/>
          <a:lstStyle/>
          <a:p>
            <a:r>
              <a:rPr lang="ko-KR" altLang="ko-KR" sz="2000" dirty="0" smtClean="0">
                <a:latin typeface="+mn-lt"/>
              </a:rPr>
              <a:t>戦争が起きると人命</a:t>
            </a:r>
            <a:r>
              <a:rPr lang="ja-JP" altLang="en-US" sz="2000" dirty="0">
                <a:latin typeface="+mn-lt"/>
                <a:ea typeface="MS Gothic" panose="020B0609070205080204" pitchFamily="49" charset="-128"/>
              </a:rPr>
              <a:t>、</a:t>
            </a:r>
            <a:r>
              <a:rPr lang="ko-KR" altLang="ko-KR" sz="2000" dirty="0" smtClean="0">
                <a:latin typeface="+mn-lt"/>
              </a:rPr>
              <a:t>財産</a:t>
            </a:r>
            <a:r>
              <a:rPr lang="ja-JP" altLang="en-US" sz="2000" dirty="0" smtClean="0">
                <a:latin typeface="+mn-lt"/>
                <a:ea typeface="MS Gothic" panose="020B0609070205080204" pitchFamily="49" charset="-128"/>
              </a:rPr>
              <a:t>、</a:t>
            </a:r>
            <a:r>
              <a:rPr lang="ko-KR" altLang="ko-KR" sz="2000" dirty="0" smtClean="0">
                <a:latin typeface="+mn-lt"/>
              </a:rPr>
              <a:t>物的被害などを受けることになり</a:t>
            </a:r>
            <a:r>
              <a:rPr lang="ja-JP" altLang="en-US" sz="2000" dirty="0" smtClean="0">
                <a:latin typeface="+mn-lt"/>
                <a:ea typeface="MS Gothic" panose="020B0609070205080204" pitchFamily="49" charset="-128"/>
              </a:rPr>
              <a:t>、</a:t>
            </a:r>
            <a:r>
              <a:rPr lang="ko-KR" altLang="ko-KR" sz="2000" dirty="0" smtClean="0">
                <a:latin typeface="+mn-lt"/>
              </a:rPr>
              <a:t>文明の偉大な遺産が消失する場合が非常に多い</a:t>
            </a:r>
            <a:r>
              <a:rPr lang="ja-JP" altLang="en-US" sz="2000" dirty="0" smtClean="0">
                <a:latin typeface="+mn-lt"/>
                <a:ea typeface="MS Gothic" panose="020B0609070205080204" pitchFamily="49" charset="-128"/>
              </a:rPr>
              <a:t>。</a:t>
            </a:r>
            <a:endParaRPr lang="en-US" altLang="ja-JP" sz="2000" dirty="0" smtClean="0">
              <a:latin typeface="+mn-lt"/>
              <a:ea typeface="MS Gothic" panose="020B0609070205080204" pitchFamily="49" charset="-128"/>
            </a:endParaRPr>
          </a:p>
          <a:p>
            <a:endParaRPr lang="en-US" altLang="ja-JP" sz="2000" dirty="0">
              <a:latin typeface="+mn-lt"/>
              <a:ea typeface="MS Gothic" panose="020B0609070205080204" pitchFamily="49" charset="-128"/>
            </a:endParaRPr>
          </a:p>
          <a:p>
            <a:r>
              <a:rPr lang="ja-JP" altLang="en-US" sz="2000" dirty="0" smtClean="0">
                <a:latin typeface="+mn-lt"/>
                <a:ea typeface="MS Gothic" panose="020B0609070205080204" pitchFamily="49" charset="-128"/>
              </a:rPr>
              <a:t>工場や産業施設の稼働が中止され、生産に影響を及ぼす。</a:t>
            </a:r>
            <a:endParaRPr lang="en-US" altLang="ko-KR" sz="2000" dirty="0" smtClean="0">
              <a:latin typeface="+mn-lt"/>
              <a:ea typeface="MS Gothic" panose="020B0609070205080204" pitchFamily="49" charset="-128"/>
            </a:endParaRPr>
          </a:p>
          <a:p>
            <a:endParaRPr lang="en-US" altLang="ko-KR" sz="2000" dirty="0" smtClean="0">
              <a:latin typeface="+mn-lt"/>
              <a:ea typeface="MS Gothic" panose="020B0609070205080204" pitchFamily="49" charset="-128"/>
            </a:endParaRPr>
          </a:p>
          <a:p>
            <a:r>
              <a:rPr lang="ko-KR" altLang="ko-KR" sz="2000" dirty="0" smtClean="0">
                <a:latin typeface="+mn-lt"/>
              </a:rPr>
              <a:t>世界的なインフレの上昇と成長率の低下につながる</a:t>
            </a:r>
            <a:endParaRPr lang="en-US" altLang="ko-KR" sz="2000" dirty="0" smtClean="0">
              <a:latin typeface="+mn-lt"/>
              <a:ea typeface="MS Gothic" panose="020B0609070205080204" pitchFamily="49" charset="-128"/>
            </a:endParaRPr>
          </a:p>
          <a:p>
            <a:endParaRPr lang="en-US" altLang="ja-JP" sz="2000" dirty="0" smtClean="0">
              <a:latin typeface="+mn-lt"/>
              <a:ea typeface="MS Gothic" panose="020B0609070205080204" pitchFamily="49" charset="-128"/>
            </a:endParaRPr>
          </a:p>
          <a:p>
            <a:r>
              <a:rPr lang="ja-JP" altLang="en-US" sz="2000" dirty="0" smtClean="0">
                <a:latin typeface="+mn-lt"/>
                <a:ea typeface="MS Gothic" panose="020B0609070205080204" pitchFamily="49" charset="-128"/>
              </a:rPr>
              <a:t>再</a:t>
            </a:r>
            <a:r>
              <a:rPr lang="ja-JP" altLang="en-US" sz="2000" dirty="0">
                <a:latin typeface="+mn-lt"/>
                <a:ea typeface="MS Gothic" panose="020B0609070205080204" pitchFamily="49" charset="-128"/>
              </a:rPr>
              <a:t>建には数千億ドルが必要になる</a:t>
            </a:r>
            <a:endParaRPr lang="ko-KR" altLang="ko-KR" sz="2000" dirty="0">
              <a:latin typeface="+mn-lt"/>
            </a:endParaRPr>
          </a:p>
          <a:p>
            <a:endParaRPr lang="ko-KR" altLang="ko-KR" dirty="0"/>
          </a:p>
          <a:p>
            <a:endParaRPr lang="ko-KR" altLang="en-US" dirty="0"/>
          </a:p>
        </p:txBody>
      </p:sp>
    </p:spTree>
    <p:extLst>
      <p:ext uri="{BB962C8B-B14F-4D97-AF65-F5344CB8AC3E}">
        <p14:creationId xmlns:p14="http://schemas.microsoft.com/office/powerpoint/2010/main" val="3273817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50715" y="383041"/>
            <a:ext cx="8911687" cy="1280890"/>
          </a:xfrm>
        </p:spPr>
        <p:txBody>
          <a:bodyPr/>
          <a:lstStyle/>
          <a:p>
            <a:r>
              <a:rPr lang="ja-JP" altLang="en-US" dirty="0"/>
              <a:t>経済的な損失が大きい</a:t>
            </a:r>
            <a:endParaRPr lang="ko-KR" altLang="en-US" dirty="0"/>
          </a:p>
        </p:txBody>
      </p:sp>
      <p:pic>
        <p:nvPicPr>
          <p:cNvPr id="5" name="내용 개체 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0716" y="907107"/>
            <a:ext cx="5911640" cy="5684885"/>
          </a:xfrm>
        </p:spPr>
      </p:pic>
    </p:spTree>
    <p:extLst>
      <p:ext uri="{BB962C8B-B14F-4D97-AF65-F5344CB8AC3E}">
        <p14:creationId xmlns:p14="http://schemas.microsoft.com/office/powerpoint/2010/main" val="2947831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ja-JP" altLang="en-US" dirty="0"/>
              <a:t>経済的な損失が大きい</a:t>
            </a:r>
            <a:endParaRPr lang="ko-KR" altLang="en-US" dirty="0"/>
          </a:p>
        </p:txBody>
      </p:sp>
      <p:sp>
        <p:nvSpPr>
          <p:cNvPr id="3" name="내용 개체 틀 2"/>
          <p:cNvSpPr>
            <a:spLocks noGrp="1"/>
          </p:cNvSpPr>
          <p:nvPr>
            <p:ph idx="1"/>
          </p:nvPr>
        </p:nvSpPr>
        <p:spPr/>
        <p:txBody>
          <a:bodyPr/>
          <a:lstStyle/>
          <a:p>
            <a:r>
              <a:rPr lang="en-US" altLang="ja-JP" dirty="0" smtClean="0">
                <a:latin typeface="+mn-lt"/>
              </a:rPr>
              <a:t>IMF</a:t>
            </a:r>
            <a:r>
              <a:rPr lang="ja-JP" altLang="en-US" dirty="0" smtClean="0">
                <a:latin typeface="+mn-lt"/>
              </a:rPr>
              <a:t>はウクライナ戦争に</a:t>
            </a:r>
            <a:r>
              <a:rPr lang="ja-JP" altLang="en-US" dirty="0">
                <a:latin typeface="+mn-lt"/>
              </a:rPr>
              <a:t>よって</a:t>
            </a:r>
            <a:r>
              <a:rPr lang="ja-JP" altLang="en-US" dirty="0" smtClean="0">
                <a:latin typeface="+mn-lt"/>
              </a:rPr>
              <a:t>、世</a:t>
            </a:r>
            <a:r>
              <a:rPr lang="ja-JP" altLang="en-US" dirty="0">
                <a:latin typeface="+mn-lt"/>
              </a:rPr>
              <a:t>界経済を悩ませてきた一連の供給ショックに拍車がか</a:t>
            </a:r>
            <a:r>
              <a:rPr lang="ja-JP" altLang="en-US" dirty="0" smtClean="0">
                <a:latin typeface="+mn-lt"/>
              </a:rPr>
              <a:t>かれており、世界経済の成長率は</a:t>
            </a:r>
            <a:r>
              <a:rPr lang="en-US" altLang="ja-JP" dirty="0">
                <a:latin typeface="+mn-lt"/>
              </a:rPr>
              <a:t>2022</a:t>
            </a:r>
            <a:r>
              <a:rPr lang="ja-JP" altLang="en-US" dirty="0">
                <a:latin typeface="+mn-lt"/>
              </a:rPr>
              <a:t>年、</a:t>
            </a:r>
            <a:r>
              <a:rPr lang="en-US" altLang="ja-JP" dirty="0">
                <a:latin typeface="+mn-lt"/>
              </a:rPr>
              <a:t>2023</a:t>
            </a:r>
            <a:r>
              <a:rPr lang="ja-JP" altLang="en-US" dirty="0">
                <a:latin typeface="+mn-lt"/>
              </a:rPr>
              <a:t>年ともに</a:t>
            </a:r>
            <a:r>
              <a:rPr lang="en-US" altLang="ja-JP" dirty="0">
                <a:latin typeface="+mn-lt"/>
              </a:rPr>
              <a:t>3.6%</a:t>
            </a:r>
            <a:r>
              <a:rPr lang="ja-JP" altLang="en-US" dirty="0">
                <a:latin typeface="+mn-lt"/>
              </a:rPr>
              <a:t>と</a:t>
            </a:r>
            <a:r>
              <a:rPr lang="ja-JP" altLang="en-US" dirty="0" smtClean="0">
                <a:latin typeface="+mn-lt"/>
              </a:rPr>
              <a:t>した</a:t>
            </a:r>
            <a:endParaRPr lang="en-US" altLang="ja-JP" dirty="0" smtClean="0">
              <a:latin typeface="+mn-lt"/>
            </a:endParaRPr>
          </a:p>
          <a:p>
            <a:endParaRPr lang="en-US" altLang="ja-JP" dirty="0" smtClean="0">
              <a:latin typeface="+mn-lt"/>
            </a:endParaRPr>
          </a:p>
          <a:p>
            <a:r>
              <a:rPr lang="en-US" altLang="ja-JP" dirty="0" smtClean="0">
                <a:latin typeface="+mn-lt"/>
              </a:rPr>
              <a:t>EU</a:t>
            </a:r>
            <a:r>
              <a:rPr lang="ja-JP" altLang="en-US" dirty="0" smtClean="0">
                <a:latin typeface="+mn-lt"/>
              </a:rPr>
              <a:t>の</a:t>
            </a:r>
            <a:r>
              <a:rPr lang="ja-JP" altLang="en-US" dirty="0">
                <a:latin typeface="+mn-lt"/>
              </a:rPr>
              <a:t>今年の成長見通しも、戦争の間接的な影響を理由に</a:t>
            </a:r>
            <a:r>
              <a:rPr lang="en-US" altLang="ja-JP" dirty="0">
                <a:latin typeface="+mn-lt"/>
              </a:rPr>
              <a:t>1.1%</a:t>
            </a:r>
            <a:r>
              <a:rPr lang="ja-JP" altLang="en-US" dirty="0">
                <a:latin typeface="+mn-lt"/>
              </a:rPr>
              <a:t>ポイント下方改定され</a:t>
            </a:r>
            <a:r>
              <a:rPr lang="ja-JP" altLang="en-US" dirty="0" smtClean="0">
                <a:latin typeface="+mn-lt"/>
              </a:rPr>
              <a:t>て</a:t>
            </a:r>
            <a:r>
              <a:rPr lang="ja-JP" altLang="en-US" dirty="0">
                <a:latin typeface="+mn-lt"/>
              </a:rPr>
              <a:t>いる</a:t>
            </a:r>
            <a:endParaRPr lang="en-US" altLang="ja-JP" dirty="0" smtClean="0">
              <a:latin typeface="+mn-lt"/>
            </a:endParaRPr>
          </a:p>
          <a:p>
            <a:endParaRPr lang="en-US" altLang="ja-JP" dirty="0" smtClean="0">
              <a:latin typeface="+mn-lt"/>
            </a:endParaRPr>
          </a:p>
          <a:p>
            <a:r>
              <a:rPr lang="ja-JP" altLang="en-US" dirty="0" smtClean="0">
                <a:latin typeface="+mn-lt"/>
              </a:rPr>
              <a:t>戦争によって、一</a:t>
            </a:r>
            <a:r>
              <a:rPr lang="ja-JP" altLang="en-US" dirty="0">
                <a:latin typeface="+mn-lt"/>
              </a:rPr>
              <a:t>次産品市場や貿易、金融リンケージを通じて、地震波のように広範囲に伝播していくこと</a:t>
            </a:r>
            <a:r>
              <a:rPr lang="ja-JP" altLang="en-US" dirty="0" smtClean="0">
                <a:latin typeface="+mn-lt"/>
              </a:rPr>
              <a:t>になる。食</a:t>
            </a:r>
            <a:r>
              <a:rPr lang="ja-JP" altLang="en-US" dirty="0">
                <a:latin typeface="+mn-lt"/>
              </a:rPr>
              <a:t>料・燃料価格の高騰は、南北アメリカ大陸やその他のアジアを含む世界各地の低所得世帯に打撃を与えることにな</a:t>
            </a:r>
            <a:r>
              <a:rPr lang="ja-JP" altLang="en-US" dirty="0" smtClean="0">
                <a:latin typeface="+mn-lt"/>
              </a:rPr>
              <a:t>る</a:t>
            </a:r>
            <a:endParaRPr lang="ko-KR" altLang="en-US" dirty="0">
              <a:latin typeface="+mn-lt"/>
            </a:endParaRPr>
          </a:p>
        </p:txBody>
      </p:sp>
    </p:spTree>
    <p:extLst>
      <p:ext uri="{BB962C8B-B14F-4D97-AF65-F5344CB8AC3E}">
        <p14:creationId xmlns:p14="http://schemas.microsoft.com/office/powerpoint/2010/main" val="177738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줄기">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474</TotalTime>
  <Words>901</Words>
  <Application>Microsoft Office PowerPoint</Application>
  <PresentationFormat>와이드스크린</PresentationFormat>
  <Paragraphs>69</Paragraphs>
  <Slides>13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13</vt:i4>
      </vt:variant>
    </vt:vector>
  </HeadingPairs>
  <TitlesOfParts>
    <vt:vector size="19" baseType="lpstr">
      <vt:lpstr>HY중고딕</vt:lpstr>
      <vt:lpstr>メイリオ</vt:lpstr>
      <vt:lpstr>MS Gothic</vt:lpstr>
      <vt:lpstr>Century Gothic</vt:lpstr>
      <vt:lpstr>Wingdings 3</vt:lpstr>
      <vt:lpstr>줄기</vt:lpstr>
      <vt:lpstr>戦争の是非</vt:lpstr>
      <vt:lpstr>立論</vt:lpstr>
      <vt:lpstr>大切な命がなくなる</vt:lpstr>
      <vt:lpstr>大切な命がなくなる</vt:lpstr>
      <vt:lpstr>大切な命がなくなる</vt:lpstr>
      <vt:lpstr>大切な命がなくなる</vt:lpstr>
      <vt:lpstr>経済的な損失が大きい</vt:lpstr>
      <vt:lpstr>経済的な損失が大きい</vt:lpstr>
      <vt:lpstr>経済的な損失が大きい</vt:lpstr>
      <vt:lpstr>自衛や制裁戦争より経済制裁をした方が安定的 </vt:lpstr>
      <vt:lpstr>自衛や制裁戦争より経済制裁をした方が安定的</vt:lpstr>
      <vt:lpstr>結論</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戦争の是非</dc:title>
  <dc:creator>Windows User</dc:creator>
  <cp:lastModifiedBy>Windows User</cp:lastModifiedBy>
  <cp:revision>22</cp:revision>
  <dcterms:created xsi:type="dcterms:W3CDTF">2022-06-21T15:31:40Z</dcterms:created>
  <dcterms:modified xsi:type="dcterms:W3CDTF">2022-06-22T03:59:32Z</dcterms:modified>
</cp:coreProperties>
</file>