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63" r:id="rId6"/>
    <p:sldId id="262" r:id="rId7"/>
    <p:sldId id="259" r:id="rId8"/>
    <p:sldId id="260" r:id="rId9"/>
    <p:sldId id="261" r:id="rId10"/>
    <p:sldId id="268" r:id="rId11"/>
    <p:sldId id="266" r:id="rId12"/>
    <p:sldId id="271" r:id="rId13"/>
    <p:sldId id="269" r:id="rId14"/>
    <p:sldId id="265" r:id="rId15"/>
  </p:sldIdLst>
  <p:sldSz cx="12192000" cy="6858000"/>
  <p:notesSz cx="6858000" cy="9144000"/>
  <p:defaultTextStyle>
    <a:defPPr>
      <a:defRPr lang="zh-S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63" autoAdjust="0"/>
    <p:restoredTop sz="94660"/>
  </p:normalViewPr>
  <p:slideViewPr>
    <p:cSldViewPr snapToGrid="0">
      <p:cViewPr varScale="1">
        <p:scale>
          <a:sx n="79" d="100"/>
          <a:sy n="79" d="100"/>
        </p:scale>
        <p:origin x="88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36792A-E9DF-4E96-BEEE-0A0ED25DF35B}"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US"/>
        </a:p>
      </dgm:t>
    </dgm:pt>
    <dgm:pt modelId="{191DEAC6-8779-4DCC-8A53-72F7D32B2015}">
      <dgm:prSet/>
      <dgm:spPr/>
      <dgm:t>
        <a:bodyPr/>
        <a:lstStyle/>
        <a:p>
          <a:r>
            <a:rPr lang="ja-JP" altLang="en-US" dirty="0"/>
            <a:t>　</a:t>
          </a:r>
          <a:r>
            <a:rPr lang="ja-JP" dirty="0"/>
            <a:t>税抜価格とは「商品価格に消費税が含まれていない表記」という意味であり、別名 “外税” とも呼ばれることもある。</a:t>
          </a:r>
          <a:endParaRPr lang="en-US" dirty="0"/>
        </a:p>
      </dgm:t>
    </dgm:pt>
    <dgm:pt modelId="{C3D85EB2-946E-45B6-A078-FB29A62B01CD}" type="parTrans" cxnId="{D67A5A9A-06B7-4919-9DB1-F9AFB05C0453}">
      <dgm:prSet/>
      <dgm:spPr/>
      <dgm:t>
        <a:bodyPr/>
        <a:lstStyle/>
        <a:p>
          <a:endParaRPr lang="en-US"/>
        </a:p>
      </dgm:t>
    </dgm:pt>
    <dgm:pt modelId="{5E998845-E963-451C-95B6-15E524E50287}" type="sibTrans" cxnId="{D67A5A9A-06B7-4919-9DB1-F9AFB05C0453}">
      <dgm:prSet/>
      <dgm:spPr/>
      <dgm:t>
        <a:bodyPr/>
        <a:lstStyle/>
        <a:p>
          <a:endParaRPr lang="en-US"/>
        </a:p>
      </dgm:t>
    </dgm:pt>
    <dgm:pt modelId="{2300F904-79B5-4721-9726-4DD7C9C71755}">
      <dgm:prSet/>
      <dgm:spPr/>
      <dgm:t>
        <a:bodyPr/>
        <a:lstStyle/>
        <a:p>
          <a:r>
            <a:rPr lang="ja-JP" altLang="en-US" dirty="0"/>
            <a:t>　</a:t>
          </a:r>
          <a:r>
            <a:rPr lang="ja-JP" dirty="0"/>
            <a:t>税抜価格の対義語は、税込価格と言い、「消費税が含まれた状態の価格」のこと。「商品価格」＋「消費税」という意味であり、別名 “内税” とも呼ばれることもある。</a:t>
          </a:r>
          <a:endParaRPr lang="en-US" dirty="0"/>
        </a:p>
      </dgm:t>
    </dgm:pt>
    <dgm:pt modelId="{508330E6-2182-4D7C-B131-48C106DBFA48}" type="parTrans" cxnId="{0EDAA83F-3655-4C56-899F-D40A43510287}">
      <dgm:prSet/>
      <dgm:spPr/>
      <dgm:t>
        <a:bodyPr/>
        <a:lstStyle/>
        <a:p>
          <a:endParaRPr lang="en-US"/>
        </a:p>
      </dgm:t>
    </dgm:pt>
    <dgm:pt modelId="{17679BB0-9602-4525-A050-D3B9EC0FBE8F}" type="sibTrans" cxnId="{0EDAA83F-3655-4C56-899F-D40A43510287}">
      <dgm:prSet/>
      <dgm:spPr/>
      <dgm:t>
        <a:bodyPr/>
        <a:lstStyle/>
        <a:p>
          <a:endParaRPr lang="en-US"/>
        </a:p>
      </dgm:t>
    </dgm:pt>
    <dgm:pt modelId="{50D08D04-7FCB-4E72-8CE8-755B6B1D1A39}" type="pres">
      <dgm:prSet presAssocID="{8D36792A-E9DF-4E96-BEEE-0A0ED25DF35B}" presName="hierChild1" presStyleCnt="0">
        <dgm:presLayoutVars>
          <dgm:orgChart val="1"/>
          <dgm:chPref val="1"/>
          <dgm:dir/>
          <dgm:animOne val="branch"/>
          <dgm:animLvl val="lvl"/>
          <dgm:resizeHandles/>
        </dgm:presLayoutVars>
      </dgm:prSet>
      <dgm:spPr/>
    </dgm:pt>
    <dgm:pt modelId="{8493471D-9C75-4439-A502-0AB6F58246DE}" type="pres">
      <dgm:prSet presAssocID="{191DEAC6-8779-4DCC-8A53-72F7D32B2015}" presName="hierRoot1" presStyleCnt="0">
        <dgm:presLayoutVars>
          <dgm:hierBranch val="init"/>
        </dgm:presLayoutVars>
      </dgm:prSet>
      <dgm:spPr/>
    </dgm:pt>
    <dgm:pt modelId="{FD58F949-E37D-4AD5-9695-4A8DFFB4F333}" type="pres">
      <dgm:prSet presAssocID="{191DEAC6-8779-4DCC-8A53-72F7D32B2015}" presName="rootComposite1" presStyleCnt="0"/>
      <dgm:spPr/>
    </dgm:pt>
    <dgm:pt modelId="{AA1BA27E-91F0-4DA2-B928-6F749C2586A2}" type="pres">
      <dgm:prSet presAssocID="{191DEAC6-8779-4DCC-8A53-72F7D32B2015}" presName="rootText1" presStyleLbl="node0" presStyleIdx="0" presStyleCnt="2">
        <dgm:presLayoutVars>
          <dgm:chPref val="3"/>
        </dgm:presLayoutVars>
      </dgm:prSet>
      <dgm:spPr/>
    </dgm:pt>
    <dgm:pt modelId="{9EB222EF-9454-4589-8690-DB2F12F73580}" type="pres">
      <dgm:prSet presAssocID="{191DEAC6-8779-4DCC-8A53-72F7D32B2015}" presName="rootConnector1" presStyleLbl="node1" presStyleIdx="0" presStyleCnt="0"/>
      <dgm:spPr/>
    </dgm:pt>
    <dgm:pt modelId="{2982084F-F8CA-489D-86AC-51368850EFD6}" type="pres">
      <dgm:prSet presAssocID="{191DEAC6-8779-4DCC-8A53-72F7D32B2015}" presName="hierChild2" presStyleCnt="0"/>
      <dgm:spPr/>
    </dgm:pt>
    <dgm:pt modelId="{6B466C7D-4D3F-4A97-ABCF-F865B6701BFC}" type="pres">
      <dgm:prSet presAssocID="{191DEAC6-8779-4DCC-8A53-72F7D32B2015}" presName="hierChild3" presStyleCnt="0"/>
      <dgm:spPr/>
    </dgm:pt>
    <dgm:pt modelId="{3C90FD12-4D78-4DCB-B437-5DFB7C24DFBB}" type="pres">
      <dgm:prSet presAssocID="{2300F904-79B5-4721-9726-4DD7C9C71755}" presName="hierRoot1" presStyleCnt="0">
        <dgm:presLayoutVars>
          <dgm:hierBranch val="init"/>
        </dgm:presLayoutVars>
      </dgm:prSet>
      <dgm:spPr/>
    </dgm:pt>
    <dgm:pt modelId="{2050826B-8CEA-4A65-A87E-A18C4258465F}" type="pres">
      <dgm:prSet presAssocID="{2300F904-79B5-4721-9726-4DD7C9C71755}" presName="rootComposite1" presStyleCnt="0"/>
      <dgm:spPr/>
    </dgm:pt>
    <dgm:pt modelId="{35CBEC60-3B15-41FC-94C0-19EDB2D364AD}" type="pres">
      <dgm:prSet presAssocID="{2300F904-79B5-4721-9726-4DD7C9C71755}" presName="rootText1" presStyleLbl="node0" presStyleIdx="1" presStyleCnt="2">
        <dgm:presLayoutVars>
          <dgm:chPref val="3"/>
        </dgm:presLayoutVars>
      </dgm:prSet>
      <dgm:spPr/>
    </dgm:pt>
    <dgm:pt modelId="{520F0239-DC9D-4422-9B14-89ACF531C11B}" type="pres">
      <dgm:prSet presAssocID="{2300F904-79B5-4721-9726-4DD7C9C71755}" presName="rootConnector1" presStyleLbl="node1" presStyleIdx="0" presStyleCnt="0"/>
      <dgm:spPr/>
    </dgm:pt>
    <dgm:pt modelId="{93E5D2C4-0550-44B0-BBB8-AD27568064EF}" type="pres">
      <dgm:prSet presAssocID="{2300F904-79B5-4721-9726-4DD7C9C71755}" presName="hierChild2" presStyleCnt="0"/>
      <dgm:spPr/>
    </dgm:pt>
    <dgm:pt modelId="{E16C715A-C6EE-4C71-8521-F5247BD4AFC9}" type="pres">
      <dgm:prSet presAssocID="{2300F904-79B5-4721-9726-4DD7C9C71755}" presName="hierChild3" presStyleCnt="0"/>
      <dgm:spPr/>
    </dgm:pt>
  </dgm:ptLst>
  <dgm:cxnLst>
    <dgm:cxn modelId="{E0F66210-0309-4047-B0DC-94C62BD6A23F}" type="presOf" srcId="{191DEAC6-8779-4DCC-8A53-72F7D32B2015}" destId="{AA1BA27E-91F0-4DA2-B928-6F749C2586A2}" srcOrd="0" destOrd="0" presId="urn:microsoft.com/office/officeart/2005/8/layout/orgChart1"/>
    <dgm:cxn modelId="{0EDAA83F-3655-4C56-899F-D40A43510287}" srcId="{8D36792A-E9DF-4E96-BEEE-0A0ED25DF35B}" destId="{2300F904-79B5-4721-9726-4DD7C9C71755}" srcOrd="1" destOrd="0" parTransId="{508330E6-2182-4D7C-B131-48C106DBFA48}" sibTransId="{17679BB0-9602-4525-A050-D3B9EC0FBE8F}"/>
    <dgm:cxn modelId="{73A0C954-EF9A-4BA8-983F-32A7939F2D86}" type="presOf" srcId="{191DEAC6-8779-4DCC-8A53-72F7D32B2015}" destId="{9EB222EF-9454-4589-8690-DB2F12F73580}" srcOrd="1" destOrd="0" presId="urn:microsoft.com/office/officeart/2005/8/layout/orgChart1"/>
    <dgm:cxn modelId="{D67A5A9A-06B7-4919-9DB1-F9AFB05C0453}" srcId="{8D36792A-E9DF-4E96-BEEE-0A0ED25DF35B}" destId="{191DEAC6-8779-4DCC-8A53-72F7D32B2015}" srcOrd="0" destOrd="0" parTransId="{C3D85EB2-946E-45B6-A078-FB29A62B01CD}" sibTransId="{5E998845-E963-451C-95B6-15E524E50287}"/>
    <dgm:cxn modelId="{6C2003C5-94FC-4639-868C-16E136746F64}" type="presOf" srcId="{2300F904-79B5-4721-9726-4DD7C9C71755}" destId="{35CBEC60-3B15-41FC-94C0-19EDB2D364AD}" srcOrd="0" destOrd="0" presId="urn:microsoft.com/office/officeart/2005/8/layout/orgChart1"/>
    <dgm:cxn modelId="{AA0356C8-CE8F-4FF6-88DF-F466DC98D31E}" type="presOf" srcId="{8D36792A-E9DF-4E96-BEEE-0A0ED25DF35B}" destId="{50D08D04-7FCB-4E72-8CE8-755B6B1D1A39}" srcOrd="0" destOrd="0" presId="urn:microsoft.com/office/officeart/2005/8/layout/orgChart1"/>
    <dgm:cxn modelId="{57E2C3E4-7784-4023-8CE5-C6520C4BE8DA}" type="presOf" srcId="{2300F904-79B5-4721-9726-4DD7C9C71755}" destId="{520F0239-DC9D-4422-9B14-89ACF531C11B}" srcOrd="1" destOrd="0" presId="urn:microsoft.com/office/officeart/2005/8/layout/orgChart1"/>
    <dgm:cxn modelId="{B68B6931-4F86-4332-A2C2-3ADD994B6EFF}" type="presParOf" srcId="{50D08D04-7FCB-4E72-8CE8-755B6B1D1A39}" destId="{8493471D-9C75-4439-A502-0AB6F58246DE}" srcOrd="0" destOrd="0" presId="urn:microsoft.com/office/officeart/2005/8/layout/orgChart1"/>
    <dgm:cxn modelId="{D24C8B1E-1C97-4C08-A3BF-B17F9B17241D}" type="presParOf" srcId="{8493471D-9C75-4439-A502-0AB6F58246DE}" destId="{FD58F949-E37D-4AD5-9695-4A8DFFB4F333}" srcOrd="0" destOrd="0" presId="urn:microsoft.com/office/officeart/2005/8/layout/orgChart1"/>
    <dgm:cxn modelId="{404F6E8C-DECB-4F63-9844-D3B0BDE7E99F}" type="presParOf" srcId="{FD58F949-E37D-4AD5-9695-4A8DFFB4F333}" destId="{AA1BA27E-91F0-4DA2-B928-6F749C2586A2}" srcOrd="0" destOrd="0" presId="urn:microsoft.com/office/officeart/2005/8/layout/orgChart1"/>
    <dgm:cxn modelId="{3015BCDB-065B-4CDA-9F82-7F7DADCC7EDD}" type="presParOf" srcId="{FD58F949-E37D-4AD5-9695-4A8DFFB4F333}" destId="{9EB222EF-9454-4589-8690-DB2F12F73580}" srcOrd="1" destOrd="0" presId="urn:microsoft.com/office/officeart/2005/8/layout/orgChart1"/>
    <dgm:cxn modelId="{1487FBD4-FEEE-4FC9-95A4-0041E9BAEBD5}" type="presParOf" srcId="{8493471D-9C75-4439-A502-0AB6F58246DE}" destId="{2982084F-F8CA-489D-86AC-51368850EFD6}" srcOrd="1" destOrd="0" presId="urn:microsoft.com/office/officeart/2005/8/layout/orgChart1"/>
    <dgm:cxn modelId="{643AF04D-8F5E-4FAA-9F1F-EF9F16559BD0}" type="presParOf" srcId="{8493471D-9C75-4439-A502-0AB6F58246DE}" destId="{6B466C7D-4D3F-4A97-ABCF-F865B6701BFC}" srcOrd="2" destOrd="0" presId="urn:microsoft.com/office/officeart/2005/8/layout/orgChart1"/>
    <dgm:cxn modelId="{47F1043D-66CD-4122-8BF3-172A9ADF589B}" type="presParOf" srcId="{50D08D04-7FCB-4E72-8CE8-755B6B1D1A39}" destId="{3C90FD12-4D78-4DCB-B437-5DFB7C24DFBB}" srcOrd="1" destOrd="0" presId="urn:microsoft.com/office/officeart/2005/8/layout/orgChart1"/>
    <dgm:cxn modelId="{DDAE9A69-6036-4230-9B63-A2A151AB70F2}" type="presParOf" srcId="{3C90FD12-4D78-4DCB-B437-5DFB7C24DFBB}" destId="{2050826B-8CEA-4A65-A87E-A18C4258465F}" srcOrd="0" destOrd="0" presId="urn:microsoft.com/office/officeart/2005/8/layout/orgChart1"/>
    <dgm:cxn modelId="{A9637B51-7DD2-4CB8-A15A-F83D2AD2E84D}" type="presParOf" srcId="{2050826B-8CEA-4A65-A87E-A18C4258465F}" destId="{35CBEC60-3B15-41FC-94C0-19EDB2D364AD}" srcOrd="0" destOrd="0" presId="urn:microsoft.com/office/officeart/2005/8/layout/orgChart1"/>
    <dgm:cxn modelId="{75BBDD35-61A6-464A-B099-5C47ECBCD04A}" type="presParOf" srcId="{2050826B-8CEA-4A65-A87E-A18C4258465F}" destId="{520F0239-DC9D-4422-9B14-89ACF531C11B}" srcOrd="1" destOrd="0" presId="urn:microsoft.com/office/officeart/2005/8/layout/orgChart1"/>
    <dgm:cxn modelId="{32F43AE9-28BB-49A9-899C-60F2B70FF018}" type="presParOf" srcId="{3C90FD12-4D78-4DCB-B437-5DFB7C24DFBB}" destId="{93E5D2C4-0550-44B0-BBB8-AD27568064EF}" srcOrd="1" destOrd="0" presId="urn:microsoft.com/office/officeart/2005/8/layout/orgChart1"/>
    <dgm:cxn modelId="{BC1CF6AA-9BC9-4395-8B83-A0E584C29382}" type="presParOf" srcId="{3C90FD12-4D78-4DCB-B437-5DFB7C24DFBB}" destId="{E16C715A-C6EE-4C71-8521-F5247BD4AFC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52FCE7-420E-4571-B4E3-0E3B5D9D30B4}"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6C234CE-9852-43DE-8B7E-5EB8A48B6A52}">
      <dgm:prSet/>
      <dgm:spPr/>
      <dgm:t>
        <a:bodyPr/>
        <a:lstStyle/>
        <a:p>
          <a:r>
            <a:rPr lang="ja-JP" dirty="0"/>
            <a:t>税抜き価格にせよ、税込み価格にせよ、結局お支払いの時、</a:t>
          </a:r>
          <a:r>
            <a:rPr lang="ja-JP" altLang="en-US" dirty="0"/>
            <a:t>金額</a:t>
          </a:r>
          <a:r>
            <a:rPr lang="ja-JP" dirty="0"/>
            <a:t>は税込み価格である。税込み価格だけで消費者に瞬時にわかる</a:t>
          </a:r>
          <a:r>
            <a:rPr lang="ja-JP" altLang="en-US" dirty="0"/>
            <a:t>ことになる。</a:t>
          </a:r>
          <a:endParaRPr lang="en-US" dirty="0"/>
        </a:p>
      </dgm:t>
    </dgm:pt>
    <dgm:pt modelId="{4FBFE284-A021-4BDC-8ADE-058D8E7BE0A5}" type="parTrans" cxnId="{7513D3F5-A09E-4BA0-8626-EF38A8E2CA7C}">
      <dgm:prSet/>
      <dgm:spPr/>
      <dgm:t>
        <a:bodyPr/>
        <a:lstStyle/>
        <a:p>
          <a:endParaRPr lang="en-US"/>
        </a:p>
      </dgm:t>
    </dgm:pt>
    <dgm:pt modelId="{C768BA25-94AA-41D2-B359-B95E65D190E1}" type="sibTrans" cxnId="{7513D3F5-A09E-4BA0-8626-EF38A8E2CA7C}">
      <dgm:prSet/>
      <dgm:spPr/>
      <dgm:t>
        <a:bodyPr/>
        <a:lstStyle/>
        <a:p>
          <a:endParaRPr lang="en-US"/>
        </a:p>
      </dgm:t>
    </dgm:pt>
    <dgm:pt modelId="{40E20F3A-1E1D-4BC9-801D-E5BB81270C7C}">
      <dgm:prSet/>
      <dgm:spPr/>
      <dgm:t>
        <a:bodyPr/>
        <a:lstStyle/>
        <a:p>
          <a:r>
            <a:rPr lang="ja-JP" dirty="0"/>
            <a:t>逆に、税抜価格が表示される場合、</a:t>
          </a:r>
          <a:r>
            <a:rPr lang="ja-JP" altLang="en-US" dirty="0"/>
            <a:t>消費者がいくらかかるのがわからないので、</a:t>
          </a:r>
          <a:r>
            <a:rPr lang="ja-JP" dirty="0"/>
            <a:t>レジの時、税抜価格という先入観により、消費者の不快感を招く</a:t>
          </a:r>
          <a:r>
            <a:rPr lang="ja-JP" altLang="en-US" dirty="0"/>
            <a:t>可能がある。</a:t>
          </a:r>
          <a:endParaRPr lang="en-US" dirty="0"/>
        </a:p>
      </dgm:t>
    </dgm:pt>
    <dgm:pt modelId="{E791BC36-95FB-4453-B3E4-6316AB5CCB31}" type="parTrans" cxnId="{C0A7F260-E0D9-4910-B863-85E8DCAEED0A}">
      <dgm:prSet/>
      <dgm:spPr/>
      <dgm:t>
        <a:bodyPr/>
        <a:lstStyle/>
        <a:p>
          <a:endParaRPr lang="en-US"/>
        </a:p>
      </dgm:t>
    </dgm:pt>
    <dgm:pt modelId="{16C4848E-94CD-4D15-B93D-154BEE8EA969}" type="sibTrans" cxnId="{C0A7F260-E0D9-4910-B863-85E8DCAEED0A}">
      <dgm:prSet/>
      <dgm:spPr/>
      <dgm:t>
        <a:bodyPr/>
        <a:lstStyle/>
        <a:p>
          <a:endParaRPr lang="en-US"/>
        </a:p>
      </dgm:t>
    </dgm:pt>
    <dgm:pt modelId="{2E396A03-2407-46F8-8172-E40C3F4462BF}" type="pres">
      <dgm:prSet presAssocID="{AF52FCE7-420E-4571-B4E3-0E3B5D9D30B4}" presName="linear" presStyleCnt="0">
        <dgm:presLayoutVars>
          <dgm:animLvl val="lvl"/>
          <dgm:resizeHandles val="exact"/>
        </dgm:presLayoutVars>
      </dgm:prSet>
      <dgm:spPr/>
    </dgm:pt>
    <dgm:pt modelId="{EA961971-C7F1-4D74-B113-FD5D9181FEA9}" type="pres">
      <dgm:prSet presAssocID="{C6C234CE-9852-43DE-8B7E-5EB8A48B6A52}" presName="parentText" presStyleLbl="node1" presStyleIdx="0" presStyleCnt="2">
        <dgm:presLayoutVars>
          <dgm:chMax val="0"/>
          <dgm:bulletEnabled val="1"/>
        </dgm:presLayoutVars>
      </dgm:prSet>
      <dgm:spPr/>
    </dgm:pt>
    <dgm:pt modelId="{9C4A3CEC-5041-454E-AEEE-CB6E63C03078}" type="pres">
      <dgm:prSet presAssocID="{C768BA25-94AA-41D2-B359-B95E65D190E1}" presName="spacer" presStyleCnt="0"/>
      <dgm:spPr/>
    </dgm:pt>
    <dgm:pt modelId="{8E1699E5-B330-448E-94D9-90B427E1727C}" type="pres">
      <dgm:prSet presAssocID="{40E20F3A-1E1D-4BC9-801D-E5BB81270C7C}" presName="parentText" presStyleLbl="node1" presStyleIdx="1" presStyleCnt="2">
        <dgm:presLayoutVars>
          <dgm:chMax val="0"/>
          <dgm:bulletEnabled val="1"/>
        </dgm:presLayoutVars>
      </dgm:prSet>
      <dgm:spPr/>
    </dgm:pt>
  </dgm:ptLst>
  <dgm:cxnLst>
    <dgm:cxn modelId="{5B98D406-9CAD-4059-B48D-F00CDC7574A7}" type="presOf" srcId="{C6C234CE-9852-43DE-8B7E-5EB8A48B6A52}" destId="{EA961971-C7F1-4D74-B113-FD5D9181FEA9}" srcOrd="0" destOrd="0" presId="urn:microsoft.com/office/officeart/2005/8/layout/vList2"/>
    <dgm:cxn modelId="{C0A7F260-E0D9-4910-B863-85E8DCAEED0A}" srcId="{AF52FCE7-420E-4571-B4E3-0E3B5D9D30B4}" destId="{40E20F3A-1E1D-4BC9-801D-E5BB81270C7C}" srcOrd="1" destOrd="0" parTransId="{E791BC36-95FB-4453-B3E4-6316AB5CCB31}" sibTransId="{16C4848E-94CD-4D15-B93D-154BEE8EA969}"/>
    <dgm:cxn modelId="{8F4523AF-E679-4C82-BBEE-A102ADB04454}" type="presOf" srcId="{40E20F3A-1E1D-4BC9-801D-E5BB81270C7C}" destId="{8E1699E5-B330-448E-94D9-90B427E1727C}" srcOrd="0" destOrd="0" presId="urn:microsoft.com/office/officeart/2005/8/layout/vList2"/>
    <dgm:cxn modelId="{FFA3CCEE-E45F-47EA-8C08-440A90C47814}" type="presOf" srcId="{AF52FCE7-420E-4571-B4E3-0E3B5D9D30B4}" destId="{2E396A03-2407-46F8-8172-E40C3F4462BF}" srcOrd="0" destOrd="0" presId="urn:microsoft.com/office/officeart/2005/8/layout/vList2"/>
    <dgm:cxn modelId="{7513D3F5-A09E-4BA0-8626-EF38A8E2CA7C}" srcId="{AF52FCE7-420E-4571-B4E3-0E3B5D9D30B4}" destId="{C6C234CE-9852-43DE-8B7E-5EB8A48B6A52}" srcOrd="0" destOrd="0" parTransId="{4FBFE284-A021-4BDC-8ADE-058D8E7BE0A5}" sibTransId="{C768BA25-94AA-41D2-B359-B95E65D190E1}"/>
    <dgm:cxn modelId="{51F19DCD-6A9F-4E37-A4FB-CBEA872A68CC}" type="presParOf" srcId="{2E396A03-2407-46F8-8172-E40C3F4462BF}" destId="{EA961971-C7F1-4D74-B113-FD5D9181FEA9}" srcOrd="0" destOrd="0" presId="urn:microsoft.com/office/officeart/2005/8/layout/vList2"/>
    <dgm:cxn modelId="{BF904E9E-8DCE-4ACA-BAB7-7ABD8BDB7F8A}" type="presParOf" srcId="{2E396A03-2407-46F8-8172-E40C3F4462BF}" destId="{9C4A3CEC-5041-454E-AEEE-CB6E63C03078}" srcOrd="1" destOrd="0" presId="urn:microsoft.com/office/officeart/2005/8/layout/vList2"/>
    <dgm:cxn modelId="{704789BF-8C0C-479B-A1A5-703CAE0E7DE6}" type="presParOf" srcId="{2E396A03-2407-46F8-8172-E40C3F4462BF}" destId="{8E1699E5-B330-448E-94D9-90B427E1727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1BA27E-91F0-4DA2-B928-6F749C2586A2}">
      <dsp:nvSpPr>
        <dsp:cNvPr id="0" name=""/>
        <dsp:cNvSpPr/>
      </dsp:nvSpPr>
      <dsp:spPr>
        <a:xfrm>
          <a:off x="2439" y="638907"/>
          <a:ext cx="4576688" cy="22883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ja-JP" altLang="en-US" sz="2300" kern="1200" dirty="0"/>
            <a:t>　</a:t>
          </a:r>
          <a:r>
            <a:rPr lang="ja-JP" sz="2300" kern="1200" dirty="0"/>
            <a:t>税抜価格とは「商品価格に消費税が含まれていない表記」という意味であり、別名 “外税” とも呼ばれることもある。</a:t>
          </a:r>
          <a:endParaRPr lang="en-US" sz="2300" kern="1200" dirty="0"/>
        </a:p>
      </dsp:txBody>
      <dsp:txXfrm>
        <a:off x="2439" y="638907"/>
        <a:ext cx="4576688" cy="2288344"/>
      </dsp:txXfrm>
    </dsp:sp>
    <dsp:sp modelId="{35CBEC60-3B15-41FC-94C0-19EDB2D364AD}">
      <dsp:nvSpPr>
        <dsp:cNvPr id="0" name=""/>
        <dsp:cNvSpPr/>
      </dsp:nvSpPr>
      <dsp:spPr>
        <a:xfrm>
          <a:off x="5540232" y="638907"/>
          <a:ext cx="4576688" cy="22883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ja-JP" altLang="en-US" sz="2300" kern="1200" dirty="0"/>
            <a:t>　</a:t>
          </a:r>
          <a:r>
            <a:rPr lang="ja-JP" sz="2300" kern="1200" dirty="0"/>
            <a:t>税抜価格の対義語は、税込価格と言い、「消費税が含まれた状態の価格」のこと。「商品価格」＋「消費税」という意味であり、別名 “内税” とも呼ばれることもある。</a:t>
          </a:r>
          <a:endParaRPr lang="en-US" sz="2300" kern="1200" dirty="0"/>
        </a:p>
      </dsp:txBody>
      <dsp:txXfrm>
        <a:off x="5540232" y="638907"/>
        <a:ext cx="4576688" cy="22883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961971-C7F1-4D74-B113-FD5D9181FEA9}">
      <dsp:nvSpPr>
        <dsp:cNvPr id="0" name=""/>
        <dsp:cNvSpPr/>
      </dsp:nvSpPr>
      <dsp:spPr>
        <a:xfrm>
          <a:off x="0" y="317843"/>
          <a:ext cx="6263640" cy="23985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ja-JP" sz="2500" kern="1200" dirty="0"/>
            <a:t>税抜き価格にせよ、税込み価格にせよ、結局お支払いの時、</a:t>
          </a:r>
          <a:r>
            <a:rPr lang="ja-JP" altLang="en-US" sz="2500" kern="1200" dirty="0"/>
            <a:t>金額</a:t>
          </a:r>
          <a:r>
            <a:rPr lang="ja-JP" sz="2500" kern="1200" dirty="0"/>
            <a:t>は税込み価格である。税込み価格だけで消費者に瞬時にわかる</a:t>
          </a:r>
          <a:r>
            <a:rPr lang="ja-JP" altLang="en-US" sz="2500" kern="1200" dirty="0"/>
            <a:t>ことになる。</a:t>
          </a:r>
          <a:endParaRPr lang="en-US" sz="2500" kern="1200" dirty="0"/>
        </a:p>
      </dsp:txBody>
      <dsp:txXfrm>
        <a:off x="117085" y="434928"/>
        <a:ext cx="6029470" cy="2164330"/>
      </dsp:txXfrm>
    </dsp:sp>
    <dsp:sp modelId="{8E1699E5-B330-448E-94D9-90B427E1727C}">
      <dsp:nvSpPr>
        <dsp:cNvPr id="0" name=""/>
        <dsp:cNvSpPr/>
      </dsp:nvSpPr>
      <dsp:spPr>
        <a:xfrm>
          <a:off x="0" y="2788343"/>
          <a:ext cx="6263640" cy="23985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ja-JP" sz="2500" kern="1200" dirty="0"/>
            <a:t>逆に、税抜価格が表示される場合、</a:t>
          </a:r>
          <a:r>
            <a:rPr lang="ja-JP" altLang="en-US" sz="2500" kern="1200" dirty="0"/>
            <a:t>消費者がいくらかかるのがわからないので、</a:t>
          </a:r>
          <a:r>
            <a:rPr lang="ja-JP" sz="2500" kern="1200" dirty="0"/>
            <a:t>レジの時、税抜価格という先入観により、消費者の不快感を招く</a:t>
          </a:r>
          <a:r>
            <a:rPr lang="ja-JP" altLang="en-US" sz="2500" kern="1200" dirty="0"/>
            <a:t>可能がある。</a:t>
          </a:r>
          <a:endParaRPr lang="en-US" sz="2500" kern="1200" dirty="0"/>
        </a:p>
      </dsp:txBody>
      <dsp:txXfrm>
        <a:off x="117085" y="2905428"/>
        <a:ext cx="6029470" cy="216433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BBF3ED-5261-89FE-18E7-8E48D46B8D80}"/>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SG" altLang="en-US"/>
          </a:p>
        </p:txBody>
      </p:sp>
      <p:sp>
        <p:nvSpPr>
          <p:cNvPr id="3" name="副标题 2">
            <a:extLst>
              <a:ext uri="{FF2B5EF4-FFF2-40B4-BE49-F238E27FC236}">
                <a16:creationId xmlns:a16="http://schemas.microsoft.com/office/drawing/2014/main" id="{EA8160DA-C7DE-7DB3-3256-DC0A30E1CB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SG" altLang="en-US"/>
          </a:p>
        </p:txBody>
      </p:sp>
      <p:sp>
        <p:nvSpPr>
          <p:cNvPr id="4" name="日期占位符 3">
            <a:extLst>
              <a:ext uri="{FF2B5EF4-FFF2-40B4-BE49-F238E27FC236}">
                <a16:creationId xmlns:a16="http://schemas.microsoft.com/office/drawing/2014/main" id="{CD43FD8C-B19F-4775-E2CB-3556F5571CCA}"/>
              </a:ext>
            </a:extLst>
          </p:cNvPr>
          <p:cNvSpPr>
            <a:spLocks noGrp="1"/>
          </p:cNvSpPr>
          <p:nvPr>
            <p:ph type="dt" sz="half" idx="10"/>
          </p:nvPr>
        </p:nvSpPr>
        <p:spPr/>
        <p:txBody>
          <a:bodyPr/>
          <a:lstStyle/>
          <a:p>
            <a:fld id="{0901B86C-674A-4F76-9DB8-377A391CF589}" type="datetimeFigureOut">
              <a:rPr lang="zh-SG" altLang="en-US" smtClean="0"/>
              <a:t>8/6/2022</a:t>
            </a:fld>
            <a:endParaRPr lang="zh-SG" altLang="en-US"/>
          </a:p>
        </p:txBody>
      </p:sp>
      <p:sp>
        <p:nvSpPr>
          <p:cNvPr id="5" name="页脚占位符 4">
            <a:extLst>
              <a:ext uri="{FF2B5EF4-FFF2-40B4-BE49-F238E27FC236}">
                <a16:creationId xmlns:a16="http://schemas.microsoft.com/office/drawing/2014/main" id="{9D4E03CF-D612-EB6C-52DC-21CCD3C74BAF}"/>
              </a:ext>
            </a:extLst>
          </p:cNvPr>
          <p:cNvSpPr>
            <a:spLocks noGrp="1"/>
          </p:cNvSpPr>
          <p:nvPr>
            <p:ph type="ftr" sz="quarter" idx="11"/>
          </p:nvPr>
        </p:nvSpPr>
        <p:spPr/>
        <p:txBody>
          <a:bodyPr/>
          <a:lstStyle/>
          <a:p>
            <a:endParaRPr lang="zh-SG" altLang="en-US"/>
          </a:p>
        </p:txBody>
      </p:sp>
      <p:sp>
        <p:nvSpPr>
          <p:cNvPr id="6" name="灯片编号占位符 5">
            <a:extLst>
              <a:ext uri="{FF2B5EF4-FFF2-40B4-BE49-F238E27FC236}">
                <a16:creationId xmlns:a16="http://schemas.microsoft.com/office/drawing/2014/main" id="{98985239-6CC6-52DB-2A60-654CF33CCD96}"/>
              </a:ext>
            </a:extLst>
          </p:cNvPr>
          <p:cNvSpPr>
            <a:spLocks noGrp="1"/>
          </p:cNvSpPr>
          <p:nvPr>
            <p:ph type="sldNum" sz="quarter" idx="12"/>
          </p:nvPr>
        </p:nvSpPr>
        <p:spPr/>
        <p:txBody>
          <a:bodyPr/>
          <a:lstStyle/>
          <a:p>
            <a:fld id="{F8CABCB2-5947-459F-B982-E7C18FCC9051}" type="slidenum">
              <a:rPr lang="zh-SG" altLang="en-US" smtClean="0"/>
              <a:t>‹#›</a:t>
            </a:fld>
            <a:endParaRPr lang="zh-SG" altLang="en-US"/>
          </a:p>
        </p:txBody>
      </p:sp>
    </p:spTree>
    <p:extLst>
      <p:ext uri="{BB962C8B-B14F-4D97-AF65-F5344CB8AC3E}">
        <p14:creationId xmlns:p14="http://schemas.microsoft.com/office/powerpoint/2010/main" val="3871645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67374B-9097-53D7-88DA-2C40FD31B370}"/>
              </a:ext>
            </a:extLst>
          </p:cNvPr>
          <p:cNvSpPr>
            <a:spLocks noGrp="1"/>
          </p:cNvSpPr>
          <p:nvPr>
            <p:ph type="title"/>
          </p:nvPr>
        </p:nvSpPr>
        <p:spPr/>
        <p:txBody>
          <a:bodyPr/>
          <a:lstStyle/>
          <a:p>
            <a:r>
              <a:rPr lang="zh-CN" altLang="en-US"/>
              <a:t>单击此处编辑母版标题样式</a:t>
            </a:r>
            <a:endParaRPr lang="zh-SG" altLang="en-US"/>
          </a:p>
        </p:txBody>
      </p:sp>
      <p:sp>
        <p:nvSpPr>
          <p:cNvPr id="3" name="竖排文字占位符 2">
            <a:extLst>
              <a:ext uri="{FF2B5EF4-FFF2-40B4-BE49-F238E27FC236}">
                <a16:creationId xmlns:a16="http://schemas.microsoft.com/office/drawing/2014/main" id="{493A9BA3-7A42-4F31-4348-3DD8C8D10075}"/>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zh-SG" altLang="en-US"/>
          </a:p>
        </p:txBody>
      </p:sp>
      <p:sp>
        <p:nvSpPr>
          <p:cNvPr id="4" name="日期占位符 3">
            <a:extLst>
              <a:ext uri="{FF2B5EF4-FFF2-40B4-BE49-F238E27FC236}">
                <a16:creationId xmlns:a16="http://schemas.microsoft.com/office/drawing/2014/main" id="{6322628D-F3FC-041A-3F10-B6EBBA63798C}"/>
              </a:ext>
            </a:extLst>
          </p:cNvPr>
          <p:cNvSpPr>
            <a:spLocks noGrp="1"/>
          </p:cNvSpPr>
          <p:nvPr>
            <p:ph type="dt" sz="half" idx="10"/>
          </p:nvPr>
        </p:nvSpPr>
        <p:spPr/>
        <p:txBody>
          <a:bodyPr/>
          <a:lstStyle/>
          <a:p>
            <a:fld id="{0901B86C-674A-4F76-9DB8-377A391CF589}" type="datetimeFigureOut">
              <a:rPr lang="zh-SG" altLang="en-US" smtClean="0"/>
              <a:t>8/6/2022</a:t>
            </a:fld>
            <a:endParaRPr lang="zh-SG" altLang="en-US"/>
          </a:p>
        </p:txBody>
      </p:sp>
      <p:sp>
        <p:nvSpPr>
          <p:cNvPr id="5" name="页脚占位符 4">
            <a:extLst>
              <a:ext uri="{FF2B5EF4-FFF2-40B4-BE49-F238E27FC236}">
                <a16:creationId xmlns:a16="http://schemas.microsoft.com/office/drawing/2014/main" id="{07A71BBD-83C1-7679-6F15-4532C1039B11}"/>
              </a:ext>
            </a:extLst>
          </p:cNvPr>
          <p:cNvSpPr>
            <a:spLocks noGrp="1"/>
          </p:cNvSpPr>
          <p:nvPr>
            <p:ph type="ftr" sz="quarter" idx="11"/>
          </p:nvPr>
        </p:nvSpPr>
        <p:spPr/>
        <p:txBody>
          <a:bodyPr/>
          <a:lstStyle/>
          <a:p>
            <a:endParaRPr lang="zh-SG" altLang="en-US"/>
          </a:p>
        </p:txBody>
      </p:sp>
      <p:sp>
        <p:nvSpPr>
          <p:cNvPr id="6" name="灯片编号占位符 5">
            <a:extLst>
              <a:ext uri="{FF2B5EF4-FFF2-40B4-BE49-F238E27FC236}">
                <a16:creationId xmlns:a16="http://schemas.microsoft.com/office/drawing/2014/main" id="{790126DE-9D57-30EE-E3F6-FF7A2697829C}"/>
              </a:ext>
            </a:extLst>
          </p:cNvPr>
          <p:cNvSpPr>
            <a:spLocks noGrp="1"/>
          </p:cNvSpPr>
          <p:nvPr>
            <p:ph type="sldNum" sz="quarter" idx="12"/>
          </p:nvPr>
        </p:nvSpPr>
        <p:spPr/>
        <p:txBody>
          <a:bodyPr/>
          <a:lstStyle/>
          <a:p>
            <a:fld id="{F8CABCB2-5947-459F-B982-E7C18FCC9051}" type="slidenum">
              <a:rPr lang="zh-SG" altLang="en-US" smtClean="0"/>
              <a:t>‹#›</a:t>
            </a:fld>
            <a:endParaRPr lang="zh-SG" altLang="en-US"/>
          </a:p>
        </p:txBody>
      </p:sp>
    </p:spTree>
    <p:extLst>
      <p:ext uri="{BB962C8B-B14F-4D97-AF65-F5344CB8AC3E}">
        <p14:creationId xmlns:p14="http://schemas.microsoft.com/office/powerpoint/2010/main" val="3041516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D16FC74D-35EB-5D4D-A650-E68ADB5BF08D}"/>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SG" altLang="en-US"/>
          </a:p>
        </p:txBody>
      </p:sp>
      <p:sp>
        <p:nvSpPr>
          <p:cNvPr id="3" name="竖排文字占位符 2">
            <a:extLst>
              <a:ext uri="{FF2B5EF4-FFF2-40B4-BE49-F238E27FC236}">
                <a16:creationId xmlns:a16="http://schemas.microsoft.com/office/drawing/2014/main" id="{A6D095C6-59CB-0048-77D4-87C9FADCDDCA}"/>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zh-SG" altLang="en-US"/>
          </a:p>
        </p:txBody>
      </p:sp>
      <p:sp>
        <p:nvSpPr>
          <p:cNvPr id="4" name="日期占位符 3">
            <a:extLst>
              <a:ext uri="{FF2B5EF4-FFF2-40B4-BE49-F238E27FC236}">
                <a16:creationId xmlns:a16="http://schemas.microsoft.com/office/drawing/2014/main" id="{D973C341-BA38-E0E5-44F6-8F287EA82F15}"/>
              </a:ext>
            </a:extLst>
          </p:cNvPr>
          <p:cNvSpPr>
            <a:spLocks noGrp="1"/>
          </p:cNvSpPr>
          <p:nvPr>
            <p:ph type="dt" sz="half" idx="10"/>
          </p:nvPr>
        </p:nvSpPr>
        <p:spPr/>
        <p:txBody>
          <a:bodyPr/>
          <a:lstStyle/>
          <a:p>
            <a:fld id="{0901B86C-674A-4F76-9DB8-377A391CF589}" type="datetimeFigureOut">
              <a:rPr lang="zh-SG" altLang="en-US" smtClean="0"/>
              <a:t>8/6/2022</a:t>
            </a:fld>
            <a:endParaRPr lang="zh-SG" altLang="en-US"/>
          </a:p>
        </p:txBody>
      </p:sp>
      <p:sp>
        <p:nvSpPr>
          <p:cNvPr id="5" name="页脚占位符 4">
            <a:extLst>
              <a:ext uri="{FF2B5EF4-FFF2-40B4-BE49-F238E27FC236}">
                <a16:creationId xmlns:a16="http://schemas.microsoft.com/office/drawing/2014/main" id="{EF3D8A37-82F5-F99D-A5E2-3D3617E7FEC8}"/>
              </a:ext>
            </a:extLst>
          </p:cNvPr>
          <p:cNvSpPr>
            <a:spLocks noGrp="1"/>
          </p:cNvSpPr>
          <p:nvPr>
            <p:ph type="ftr" sz="quarter" idx="11"/>
          </p:nvPr>
        </p:nvSpPr>
        <p:spPr/>
        <p:txBody>
          <a:bodyPr/>
          <a:lstStyle/>
          <a:p>
            <a:endParaRPr lang="zh-SG" altLang="en-US"/>
          </a:p>
        </p:txBody>
      </p:sp>
      <p:sp>
        <p:nvSpPr>
          <p:cNvPr id="6" name="灯片编号占位符 5">
            <a:extLst>
              <a:ext uri="{FF2B5EF4-FFF2-40B4-BE49-F238E27FC236}">
                <a16:creationId xmlns:a16="http://schemas.microsoft.com/office/drawing/2014/main" id="{FB0C5AB9-6DDE-E4C5-30F1-3964669ED7C1}"/>
              </a:ext>
            </a:extLst>
          </p:cNvPr>
          <p:cNvSpPr>
            <a:spLocks noGrp="1"/>
          </p:cNvSpPr>
          <p:nvPr>
            <p:ph type="sldNum" sz="quarter" idx="12"/>
          </p:nvPr>
        </p:nvSpPr>
        <p:spPr/>
        <p:txBody>
          <a:bodyPr/>
          <a:lstStyle/>
          <a:p>
            <a:fld id="{F8CABCB2-5947-459F-B982-E7C18FCC9051}" type="slidenum">
              <a:rPr lang="zh-SG" altLang="en-US" smtClean="0"/>
              <a:t>‹#›</a:t>
            </a:fld>
            <a:endParaRPr lang="zh-SG" altLang="en-US"/>
          </a:p>
        </p:txBody>
      </p:sp>
    </p:spTree>
    <p:extLst>
      <p:ext uri="{BB962C8B-B14F-4D97-AF65-F5344CB8AC3E}">
        <p14:creationId xmlns:p14="http://schemas.microsoft.com/office/powerpoint/2010/main" val="2476736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37C031-41F0-0196-55C6-D7A5E6E86338}"/>
              </a:ext>
            </a:extLst>
          </p:cNvPr>
          <p:cNvSpPr>
            <a:spLocks noGrp="1"/>
          </p:cNvSpPr>
          <p:nvPr>
            <p:ph type="title"/>
          </p:nvPr>
        </p:nvSpPr>
        <p:spPr/>
        <p:txBody>
          <a:bodyPr/>
          <a:lstStyle/>
          <a:p>
            <a:r>
              <a:rPr lang="zh-CN" altLang="en-US"/>
              <a:t>单击此处编辑母版标题样式</a:t>
            </a:r>
            <a:endParaRPr lang="zh-SG" altLang="en-US"/>
          </a:p>
        </p:txBody>
      </p:sp>
      <p:sp>
        <p:nvSpPr>
          <p:cNvPr id="3" name="内容占位符 2">
            <a:extLst>
              <a:ext uri="{FF2B5EF4-FFF2-40B4-BE49-F238E27FC236}">
                <a16:creationId xmlns:a16="http://schemas.microsoft.com/office/drawing/2014/main" id="{99632192-6D97-64DA-103E-EB66981275B2}"/>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zh-SG" altLang="en-US"/>
          </a:p>
        </p:txBody>
      </p:sp>
      <p:sp>
        <p:nvSpPr>
          <p:cNvPr id="4" name="日期占位符 3">
            <a:extLst>
              <a:ext uri="{FF2B5EF4-FFF2-40B4-BE49-F238E27FC236}">
                <a16:creationId xmlns:a16="http://schemas.microsoft.com/office/drawing/2014/main" id="{65323303-09FF-6CA8-CD24-4D27CC9B2179}"/>
              </a:ext>
            </a:extLst>
          </p:cNvPr>
          <p:cNvSpPr>
            <a:spLocks noGrp="1"/>
          </p:cNvSpPr>
          <p:nvPr>
            <p:ph type="dt" sz="half" idx="10"/>
          </p:nvPr>
        </p:nvSpPr>
        <p:spPr/>
        <p:txBody>
          <a:bodyPr/>
          <a:lstStyle/>
          <a:p>
            <a:fld id="{0901B86C-674A-4F76-9DB8-377A391CF589}" type="datetimeFigureOut">
              <a:rPr lang="zh-SG" altLang="en-US" smtClean="0"/>
              <a:t>8/6/2022</a:t>
            </a:fld>
            <a:endParaRPr lang="zh-SG" altLang="en-US"/>
          </a:p>
        </p:txBody>
      </p:sp>
      <p:sp>
        <p:nvSpPr>
          <p:cNvPr id="5" name="页脚占位符 4">
            <a:extLst>
              <a:ext uri="{FF2B5EF4-FFF2-40B4-BE49-F238E27FC236}">
                <a16:creationId xmlns:a16="http://schemas.microsoft.com/office/drawing/2014/main" id="{38C05CCD-E347-F45B-5012-D75FEB2ABF2F}"/>
              </a:ext>
            </a:extLst>
          </p:cNvPr>
          <p:cNvSpPr>
            <a:spLocks noGrp="1"/>
          </p:cNvSpPr>
          <p:nvPr>
            <p:ph type="ftr" sz="quarter" idx="11"/>
          </p:nvPr>
        </p:nvSpPr>
        <p:spPr/>
        <p:txBody>
          <a:bodyPr/>
          <a:lstStyle/>
          <a:p>
            <a:endParaRPr lang="zh-SG" altLang="en-US"/>
          </a:p>
        </p:txBody>
      </p:sp>
      <p:sp>
        <p:nvSpPr>
          <p:cNvPr id="6" name="灯片编号占位符 5">
            <a:extLst>
              <a:ext uri="{FF2B5EF4-FFF2-40B4-BE49-F238E27FC236}">
                <a16:creationId xmlns:a16="http://schemas.microsoft.com/office/drawing/2014/main" id="{27B7CB41-0B4F-5F7F-030C-1E16686A4768}"/>
              </a:ext>
            </a:extLst>
          </p:cNvPr>
          <p:cNvSpPr>
            <a:spLocks noGrp="1"/>
          </p:cNvSpPr>
          <p:nvPr>
            <p:ph type="sldNum" sz="quarter" idx="12"/>
          </p:nvPr>
        </p:nvSpPr>
        <p:spPr/>
        <p:txBody>
          <a:bodyPr/>
          <a:lstStyle/>
          <a:p>
            <a:fld id="{F8CABCB2-5947-459F-B982-E7C18FCC9051}" type="slidenum">
              <a:rPr lang="zh-SG" altLang="en-US" smtClean="0"/>
              <a:t>‹#›</a:t>
            </a:fld>
            <a:endParaRPr lang="zh-SG" altLang="en-US"/>
          </a:p>
        </p:txBody>
      </p:sp>
    </p:spTree>
    <p:extLst>
      <p:ext uri="{BB962C8B-B14F-4D97-AF65-F5344CB8AC3E}">
        <p14:creationId xmlns:p14="http://schemas.microsoft.com/office/powerpoint/2010/main" val="529299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23A364-64D2-5DE3-8E87-EBD62F88D19B}"/>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SG" altLang="en-US"/>
          </a:p>
        </p:txBody>
      </p:sp>
      <p:sp>
        <p:nvSpPr>
          <p:cNvPr id="3" name="文本占位符 2">
            <a:extLst>
              <a:ext uri="{FF2B5EF4-FFF2-40B4-BE49-F238E27FC236}">
                <a16:creationId xmlns:a16="http://schemas.microsoft.com/office/drawing/2014/main" id="{A496B1E2-3D57-ACFB-30A3-1F1508E98B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0E77ED7F-8D79-1749-C97B-24AB23E2CD96}"/>
              </a:ext>
            </a:extLst>
          </p:cNvPr>
          <p:cNvSpPr>
            <a:spLocks noGrp="1"/>
          </p:cNvSpPr>
          <p:nvPr>
            <p:ph type="dt" sz="half" idx="10"/>
          </p:nvPr>
        </p:nvSpPr>
        <p:spPr/>
        <p:txBody>
          <a:bodyPr/>
          <a:lstStyle/>
          <a:p>
            <a:fld id="{0901B86C-674A-4F76-9DB8-377A391CF589}" type="datetimeFigureOut">
              <a:rPr lang="zh-SG" altLang="en-US" smtClean="0"/>
              <a:t>8/6/2022</a:t>
            </a:fld>
            <a:endParaRPr lang="zh-SG" altLang="en-US"/>
          </a:p>
        </p:txBody>
      </p:sp>
      <p:sp>
        <p:nvSpPr>
          <p:cNvPr id="5" name="页脚占位符 4">
            <a:extLst>
              <a:ext uri="{FF2B5EF4-FFF2-40B4-BE49-F238E27FC236}">
                <a16:creationId xmlns:a16="http://schemas.microsoft.com/office/drawing/2014/main" id="{A6B9D4CB-A2DB-0894-8BAA-C49E8605B84E}"/>
              </a:ext>
            </a:extLst>
          </p:cNvPr>
          <p:cNvSpPr>
            <a:spLocks noGrp="1"/>
          </p:cNvSpPr>
          <p:nvPr>
            <p:ph type="ftr" sz="quarter" idx="11"/>
          </p:nvPr>
        </p:nvSpPr>
        <p:spPr/>
        <p:txBody>
          <a:bodyPr/>
          <a:lstStyle/>
          <a:p>
            <a:endParaRPr lang="zh-SG" altLang="en-US"/>
          </a:p>
        </p:txBody>
      </p:sp>
      <p:sp>
        <p:nvSpPr>
          <p:cNvPr id="6" name="灯片编号占位符 5">
            <a:extLst>
              <a:ext uri="{FF2B5EF4-FFF2-40B4-BE49-F238E27FC236}">
                <a16:creationId xmlns:a16="http://schemas.microsoft.com/office/drawing/2014/main" id="{6409E841-69CF-305F-CB2C-F45851695C52}"/>
              </a:ext>
            </a:extLst>
          </p:cNvPr>
          <p:cNvSpPr>
            <a:spLocks noGrp="1"/>
          </p:cNvSpPr>
          <p:nvPr>
            <p:ph type="sldNum" sz="quarter" idx="12"/>
          </p:nvPr>
        </p:nvSpPr>
        <p:spPr/>
        <p:txBody>
          <a:bodyPr/>
          <a:lstStyle/>
          <a:p>
            <a:fld id="{F8CABCB2-5947-459F-B982-E7C18FCC9051}" type="slidenum">
              <a:rPr lang="zh-SG" altLang="en-US" smtClean="0"/>
              <a:t>‹#›</a:t>
            </a:fld>
            <a:endParaRPr lang="zh-SG" altLang="en-US"/>
          </a:p>
        </p:txBody>
      </p:sp>
    </p:spTree>
    <p:extLst>
      <p:ext uri="{BB962C8B-B14F-4D97-AF65-F5344CB8AC3E}">
        <p14:creationId xmlns:p14="http://schemas.microsoft.com/office/powerpoint/2010/main" val="2366215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42BB4D-53B1-9957-3320-92C0E3345057}"/>
              </a:ext>
            </a:extLst>
          </p:cNvPr>
          <p:cNvSpPr>
            <a:spLocks noGrp="1"/>
          </p:cNvSpPr>
          <p:nvPr>
            <p:ph type="title"/>
          </p:nvPr>
        </p:nvSpPr>
        <p:spPr/>
        <p:txBody>
          <a:bodyPr/>
          <a:lstStyle/>
          <a:p>
            <a:r>
              <a:rPr lang="zh-CN" altLang="en-US"/>
              <a:t>单击此处编辑母版标题样式</a:t>
            </a:r>
            <a:endParaRPr lang="zh-SG" altLang="en-US"/>
          </a:p>
        </p:txBody>
      </p:sp>
      <p:sp>
        <p:nvSpPr>
          <p:cNvPr id="3" name="内容占位符 2">
            <a:extLst>
              <a:ext uri="{FF2B5EF4-FFF2-40B4-BE49-F238E27FC236}">
                <a16:creationId xmlns:a16="http://schemas.microsoft.com/office/drawing/2014/main" id="{9B975B9D-6D70-398E-5CC1-9DEF7488A137}"/>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zh-SG" altLang="en-US"/>
          </a:p>
        </p:txBody>
      </p:sp>
      <p:sp>
        <p:nvSpPr>
          <p:cNvPr id="4" name="内容占位符 3">
            <a:extLst>
              <a:ext uri="{FF2B5EF4-FFF2-40B4-BE49-F238E27FC236}">
                <a16:creationId xmlns:a16="http://schemas.microsoft.com/office/drawing/2014/main" id="{96415351-0A6C-4253-3D96-12DE6377EED8}"/>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zh-SG" altLang="en-US"/>
          </a:p>
        </p:txBody>
      </p:sp>
      <p:sp>
        <p:nvSpPr>
          <p:cNvPr id="5" name="日期占位符 4">
            <a:extLst>
              <a:ext uri="{FF2B5EF4-FFF2-40B4-BE49-F238E27FC236}">
                <a16:creationId xmlns:a16="http://schemas.microsoft.com/office/drawing/2014/main" id="{BDF41E4F-3719-94EC-8508-4BF5F29E4FFF}"/>
              </a:ext>
            </a:extLst>
          </p:cNvPr>
          <p:cNvSpPr>
            <a:spLocks noGrp="1"/>
          </p:cNvSpPr>
          <p:nvPr>
            <p:ph type="dt" sz="half" idx="10"/>
          </p:nvPr>
        </p:nvSpPr>
        <p:spPr/>
        <p:txBody>
          <a:bodyPr/>
          <a:lstStyle/>
          <a:p>
            <a:fld id="{0901B86C-674A-4F76-9DB8-377A391CF589}" type="datetimeFigureOut">
              <a:rPr lang="zh-SG" altLang="en-US" smtClean="0"/>
              <a:t>8/6/2022</a:t>
            </a:fld>
            <a:endParaRPr lang="zh-SG" altLang="en-US"/>
          </a:p>
        </p:txBody>
      </p:sp>
      <p:sp>
        <p:nvSpPr>
          <p:cNvPr id="6" name="页脚占位符 5">
            <a:extLst>
              <a:ext uri="{FF2B5EF4-FFF2-40B4-BE49-F238E27FC236}">
                <a16:creationId xmlns:a16="http://schemas.microsoft.com/office/drawing/2014/main" id="{B122DC76-2F3B-9E2E-5B17-56B4F2940D39}"/>
              </a:ext>
            </a:extLst>
          </p:cNvPr>
          <p:cNvSpPr>
            <a:spLocks noGrp="1"/>
          </p:cNvSpPr>
          <p:nvPr>
            <p:ph type="ftr" sz="quarter" idx="11"/>
          </p:nvPr>
        </p:nvSpPr>
        <p:spPr/>
        <p:txBody>
          <a:bodyPr/>
          <a:lstStyle/>
          <a:p>
            <a:endParaRPr lang="zh-SG" altLang="en-US"/>
          </a:p>
        </p:txBody>
      </p:sp>
      <p:sp>
        <p:nvSpPr>
          <p:cNvPr id="7" name="灯片编号占位符 6">
            <a:extLst>
              <a:ext uri="{FF2B5EF4-FFF2-40B4-BE49-F238E27FC236}">
                <a16:creationId xmlns:a16="http://schemas.microsoft.com/office/drawing/2014/main" id="{8F28CB3E-7429-849E-8039-97CF3576FBCE}"/>
              </a:ext>
            </a:extLst>
          </p:cNvPr>
          <p:cNvSpPr>
            <a:spLocks noGrp="1"/>
          </p:cNvSpPr>
          <p:nvPr>
            <p:ph type="sldNum" sz="quarter" idx="12"/>
          </p:nvPr>
        </p:nvSpPr>
        <p:spPr/>
        <p:txBody>
          <a:bodyPr/>
          <a:lstStyle/>
          <a:p>
            <a:fld id="{F8CABCB2-5947-459F-B982-E7C18FCC9051}" type="slidenum">
              <a:rPr lang="zh-SG" altLang="en-US" smtClean="0"/>
              <a:t>‹#›</a:t>
            </a:fld>
            <a:endParaRPr lang="zh-SG" altLang="en-US"/>
          </a:p>
        </p:txBody>
      </p:sp>
    </p:spTree>
    <p:extLst>
      <p:ext uri="{BB962C8B-B14F-4D97-AF65-F5344CB8AC3E}">
        <p14:creationId xmlns:p14="http://schemas.microsoft.com/office/powerpoint/2010/main" val="308815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83F761-21EA-6DDE-7624-0719A01F2BD1}"/>
              </a:ext>
            </a:extLst>
          </p:cNvPr>
          <p:cNvSpPr>
            <a:spLocks noGrp="1"/>
          </p:cNvSpPr>
          <p:nvPr>
            <p:ph type="title"/>
          </p:nvPr>
        </p:nvSpPr>
        <p:spPr>
          <a:xfrm>
            <a:off x="839788" y="365125"/>
            <a:ext cx="10515600" cy="1325563"/>
          </a:xfrm>
        </p:spPr>
        <p:txBody>
          <a:bodyPr/>
          <a:lstStyle/>
          <a:p>
            <a:r>
              <a:rPr lang="zh-CN" altLang="en-US"/>
              <a:t>单击此处编辑母版标题样式</a:t>
            </a:r>
            <a:endParaRPr lang="zh-SG" altLang="en-US"/>
          </a:p>
        </p:txBody>
      </p:sp>
      <p:sp>
        <p:nvSpPr>
          <p:cNvPr id="3" name="文本占位符 2">
            <a:extLst>
              <a:ext uri="{FF2B5EF4-FFF2-40B4-BE49-F238E27FC236}">
                <a16:creationId xmlns:a16="http://schemas.microsoft.com/office/drawing/2014/main" id="{FF3446AC-F900-AF1F-35BE-00A52440A1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90178008-06DC-BC86-DC61-98F40C2361FD}"/>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zh-SG" altLang="en-US"/>
          </a:p>
        </p:txBody>
      </p:sp>
      <p:sp>
        <p:nvSpPr>
          <p:cNvPr id="5" name="文本占位符 4">
            <a:extLst>
              <a:ext uri="{FF2B5EF4-FFF2-40B4-BE49-F238E27FC236}">
                <a16:creationId xmlns:a16="http://schemas.microsoft.com/office/drawing/2014/main" id="{87B012E6-8BB9-8270-B226-2BB912CD36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A7C85C3F-F886-CA78-C630-CF11ABCFAF3F}"/>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zh-SG" altLang="en-US"/>
          </a:p>
        </p:txBody>
      </p:sp>
      <p:sp>
        <p:nvSpPr>
          <p:cNvPr id="7" name="日期占位符 6">
            <a:extLst>
              <a:ext uri="{FF2B5EF4-FFF2-40B4-BE49-F238E27FC236}">
                <a16:creationId xmlns:a16="http://schemas.microsoft.com/office/drawing/2014/main" id="{75905115-0979-282B-E7FC-93730824901D}"/>
              </a:ext>
            </a:extLst>
          </p:cNvPr>
          <p:cNvSpPr>
            <a:spLocks noGrp="1"/>
          </p:cNvSpPr>
          <p:nvPr>
            <p:ph type="dt" sz="half" idx="10"/>
          </p:nvPr>
        </p:nvSpPr>
        <p:spPr/>
        <p:txBody>
          <a:bodyPr/>
          <a:lstStyle/>
          <a:p>
            <a:fld id="{0901B86C-674A-4F76-9DB8-377A391CF589}" type="datetimeFigureOut">
              <a:rPr lang="zh-SG" altLang="en-US" smtClean="0"/>
              <a:t>8/6/2022</a:t>
            </a:fld>
            <a:endParaRPr lang="zh-SG" altLang="en-US"/>
          </a:p>
        </p:txBody>
      </p:sp>
      <p:sp>
        <p:nvSpPr>
          <p:cNvPr id="8" name="页脚占位符 7">
            <a:extLst>
              <a:ext uri="{FF2B5EF4-FFF2-40B4-BE49-F238E27FC236}">
                <a16:creationId xmlns:a16="http://schemas.microsoft.com/office/drawing/2014/main" id="{618721CF-3406-DC0E-F3A1-80CB3301FD74}"/>
              </a:ext>
            </a:extLst>
          </p:cNvPr>
          <p:cNvSpPr>
            <a:spLocks noGrp="1"/>
          </p:cNvSpPr>
          <p:nvPr>
            <p:ph type="ftr" sz="quarter" idx="11"/>
          </p:nvPr>
        </p:nvSpPr>
        <p:spPr/>
        <p:txBody>
          <a:bodyPr/>
          <a:lstStyle/>
          <a:p>
            <a:endParaRPr lang="zh-SG" altLang="en-US"/>
          </a:p>
        </p:txBody>
      </p:sp>
      <p:sp>
        <p:nvSpPr>
          <p:cNvPr id="9" name="灯片编号占位符 8">
            <a:extLst>
              <a:ext uri="{FF2B5EF4-FFF2-40B4-BE49-F238E27FC236}">
                <a16:creationId xmlns:a16="http://schemas.microsoft.com/office/drawing/2014/main" id="{C463CCC3-7483-64C3-298E-93F5FA24BBF9}"/>
              </a:ext>
            </a:extLst>
          </p:cNvPr>
          <p:cNvSpPr>
            <a:spLocks noGrp="1"/>
          </p:cNvSpPr>
          <p:nvPr>
            <p:ph type="sldNum" sz="quarter" idx="12"/>
          </p:nvPr>
        </p:nvSpPr>
        <p:spPr/>
        <p:txBody>
          <a:bodyPr/>
          <a:lstStyle/>
          <a:p>
            <a:fld id="{F8CABCB2-5947-459F-B982-E7C18FCC9051}" type="slidenum">
              <a:rPr lang="zh-SG" altLang="en-US" smtClean="0"/>
              <a:t>‹#›</a:t>
            </a:fld>
            <a:endParaRPr lang="zh-SG" altLang="en-US"/>
          </a:p>
        </p:txBody>
      </p:sp>
    </p:spTree>
    <p:extLst>
      <p:ext uri="{BB962C8B-B14F-4D97-AF65-F5344CB8AC3E}">
        <p14:creationId xmlns:p14="http://schemas.microsoft.com/office/powerpoint/2010/main" val="1710688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D51C8C2-0D37-911C-AE93-95B91F3CB702}"/>
              </a:ext>
            </a:extLst>
          </p:cNvPr>
          <p:cNvSpPr>
            <a:spLocks noGrp="1"/>
          </p:cNvSpPr>
          <p:nvPr>
            <p:ph type="title"/>
          </p:nvPr>
        </p:nvSpPr>
        <p:spPr/>
        <p:txBody>
          <a:bodyPr/>
          <a:lstStyle/>
          <a:p>
            <a:r>
              <a:rPr lang="zh-CN" altLang="en-US"/>
              <a:t>单击此处编辑母版标题样式</a:t>
            </a:r>
            <a:endParaRPr lang="zh-SG" altLang="en-US"/>
          </a:p>
        </p:txBody>
      </p:sp>
      <p:sp>
        <p:nvSpPr>
          <p:cNvPr id="3" name="日期占位符 2">
            <a:extLst>
              <a:ext uri="{FF2B5EF4-FFF2-40B4-BE49-F238E27FC236}">
                <a16:creationId xmlns:a16="http://schemas.microsoft.com/office/drawing/2014/main" id="{224C499A-4709-DAD3-7AE7-7A2B3DDD3B20}"/>
              </a:ext>
            </a:extLst>
          </p:cNvPr>
          <p:cNvSpPr>
            <a:spLocks noGrp="1"/>
          </p:cNvSpPr>
          <p:nvPr>
            <p:ph type="dt" sz="half" idx="10"/>
          </p:nvPr>
        </p:nvSpPr>
        <p:spPr/>
        <p:txBody>
          <a:bodyPr/>
          <a:lstStyle/>
          <a:p>
            <a:fld id="{0901B86C-674A-4F76-9DB8-377A391CF589}" type="datetimeFigureOut">
              <a:rPr lang="zh-SG" altLang="en-US" smtClean="0"/>
              <a:t>8/6/2022</a:t>
            </a:fld>
            <a:endParaRPr lang="zh-SG" altLang="en-US"/>
          </a:p>
        </p:txBody>
      </p:sp>
      <p:sp>
        <p:nvSpPr>
          <p:cNvPr id="4" name="页脚占位符 3">
            <a:extLst>
              <a:ext uri="{FF2B5EF4-FFF2-40B4-BE49-F238E27FC236}">
                <a16:creationId xmlns:a16="http://schemas.microsoft.com/office/drawing/2014/main" id="{F2DA62D9-B52D-623B-853B-6607DC2F8C28}"/>
              </a:ext>
            </a:extLst>
          </p:cNvPr>
          <p:cNvSpPr>
            <a:spLocks noGrp="1"/>
          </p:cNvSpPr>
          <p:nvPr>
            <p:ph type="ftr" sz="quarter" idx="11"/>
          </p:nvPr>
        </p:nvSpPr>
        <p:spPr/>
        <p:txBody>
          <a:bodyPr/>
          <a:lstStyle/>
          <a:p>
            <a:endParaRPr lang="zh-SG" altLang="en-US"/>
          </a:p>
        </p:txBody>
      </p:sp>
      <p:sp>
        <p:nvSpPr>
          <p:cNvPr id="5" name="灯片编号占位符 4">
            <a:extLst>
              <a:ext uri="{FF2B5EF4-FFF2-40B4-BE49-F238E27FC236}">
                <a16:creationId xmlns:a16="http://schemas.microsoft.com/office/drawing/2014/main" id="{9E5C0F87-4DA7-060A-7E24-8072D4CFD8B7}"/>
              </a:ext>
            </a:extLst>
          </p:cNvPr>
          <p:cNvSpPr>
            <a:spLocks noGrp="1"/>
          </p:cNvSpPr>
          <p:nvPr>
            <p:ph type="sldNum" sz="quarter" idx="12"/>
          </p:nvPr>
        </p:nvSpPr>
        <p:spPr/>
        <p:txBody>
          <a:bodyPr/>
          <a:lstStyle/>
          <a:p>
            <a:fld id="{F8CABCB2-5947-459F-B982-E7C18FCC9051}" type="slidenum">
              <a:rPr lang="zh-SG" altLang="en-US" smtClean="0"/>
              <a:t>‹#›</a:t>
            </a:fld>
            <a:endParaRPr lang="zh-SG" altLang="en-US"/>
          </a:p>
        </p:txBody>
      </p:sp>
    </p:spTree>
    <p:extLst>
      <p:ext uri="{BB962C8B-B14F-4D97-AF65-F5344CB8AC3E}">
        <p14:creationId xmlns:p14="http://schemas.microsoft.com/office/powerpoint/2010/main" val="419642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864AC701-B297-3428-02BF-50D89F8026E0}"/>
              </a:ext>
            </a:extLst>
          </p:cNvPr>
          <p:cNvSpPr>
            <a:spLocks noGrp="1"/>
          </p:cNvSpPr>
          <p:nvPr>
            <p:ph type="dt" sz="half" idx="10"/>
          </p:nvPr>
        </p:nvSpPr>
        <p:spPr/>
        <p:txBody>
          <a:bodyPr/>
          <a:lstStyle/>
          <a:p>
            <a:fld id="{0901B86C-674A-4F76-9DB8-377A391CF589}" type="datetimeFigureOut">
              <a:rPr lang="zh-SG" altLang="en-US" smtClean="0"/>
              <a:t>8/6/2022</a:t>
            </a:fld>
            <a:endParaRPr lang="zh-SG" altLang="en-US"/>
          </a:p>
        </p:txBody>
      </p:sp>
      <p:sp>
        <p:nvSpPr>
          <p:cNvPr id="3" name="页脚占位符 2">
            <a:extLst>
              <a:ext uri="{FF2B5EF4-FFF2-40B4-BE49-F238E27FC236}">
                <a16:creationId xmlns:a16="http://schemas.microsoft.com/office/drawing/2014/main" id="{2B93F042-EBAA-7203-0C83-934F90905E03}"/>
              </a:ext>
            </a:extLst>
          </p:cNvPr>
          <p:cNvSpPr>
            <a:spLocks noGrp="1"/>
          </p:cNvSpPr>
          <p:nvPr>
            <p:ph type="ftr" sz="quarter" idx="11"/>
          </p:nvPr>
        </p:nvSpPr>
        <p:spPr/>
        <p:txBody>
          <a:bodyPr/>
          <a:lstStyle/>
          <a:p>
            <a:endParaRPr lang="zh-SG" altLang="en-US"/>
          </a:p>
        </p:txBody>
      </p:sp>
      <p:sp>
        <p:nvSpPr>
          <p:cNvPr id="4" name="灯片编号占位符 3">
            <a:extLst>
              <a:ext uri="{FF2B5EF4-FFF2-40B4-BE49-F238E27FC236}">
                <a16:creationId xmlns:a16="http://schemas.microsoft.com/office/drawing/2014/main" id="{A6E113B7-1E37-0A09-650E-DACC53AA3B15}"/>
              </a:ext>
            </a:extLst>
          </p:cNvPr>
          <p:cNvSpPr>
            <a:spLocks noGrp="1"/>
          </p:cNvSpPr>
          <p:nvPr>
            <p:ph type="sldNum" sz="quarter" idx="12"/>
          </p:nvPr>
        </p:nvSpPr>
        <p:spPr/>
        <p:txBody>
          <a:bodyPr/>
          <a:lstStyle/>
          <a:p>
            <a:fld id="{F8CABCB2-5947-459F-B982-E7C18FCC9051}" type="slidenum">
              <a:rPr lang="zh-SG" altLang="en-US" smtClean="0"/>
              <a:t>‹#›</a:t>
            </a:fld>
            <a:endParaRPr lang="zh-SG" altLang="en-US"/>
          </a:p>
        </p:txBody>
      </p:sp>
    </p:spTree>
    <p:extLst>
      <p:ext uri="{BB962C8B-B14F-4D97-AF65-F5344CB8AC3E}">
        <p14:creationId xmlns:p14="http://schemas.microsoft.com/office/powerpoint/2010/main" val="3741058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B097929-33A4-AA0B-C98E-25EBDABD469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SG" altLang="en-US"/>
          </a:p>
        </p:txBody>
      </p:sp>
      <p:sp>
        <p:nvSpPr>
          <p:cNvPr id="3" name="内容占位符 2">
            <a:extLst>
              <a:ext uri="{FF2B5EF4-FFF2-40B4-BE49-F238E27FC236}">
                <a16:creationId xmlns:a16="http://schemas.microsoft.com/office/drawing/2014/main" id="{4DEAB626-DD1C-1A18-C2B7-E7F190152C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zh-SG" altLang="en-US"/>
          </a:p>
        </p:txBody>
      </p:sp>
      <p:sp>
        <p:nvSpPr>
          <p:cNvPr id="4" name="文本占位符 3">
            <a:extLst>
              <a:ext uri="{FF2B5EF4-FFF2-40B4-BE49-F238E27FC236}">
                <a16:creationId xmlns:a16="http://schemas.microsoft.com/office/drawing/2014/main" id="{E68EC77D-5512-E993-3F0D-F4ADC88788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536A19EA-2620-DB5A-5A22-1874117D8BCC}"/>
              </a:ext>
            </a:extLst>
          </p:cNvPr>
          <p:cNvSpPr>
            <a:spLocks noGrp="1"/>
          </p:cNvSpPr>
          <p:nvPr>
            <p:ph type="dt" sz="half" idx="10"/>
          </p:nvPr>
        </p:nvSpPr>
        <p:spPr/>
        <p:txBody>
          <a:bodyPr/>
          <a:lstStyle/>
          <a:p>
            <a:fld id="{0901B86C-674A-4F76-9DB8-377A391CF589}" type="datetimeFigureOut">
              <a:rPr lang="zh-SG" altLang="en-US" smtClean="0"/>
              <a:t>8/6/2022</a:t>
            </a:fld>
            <a:endParaRPr lang="zh-SG" altLang="en-US"/>
          </a:p>
        </p:txBody>
      </p:sp>
      <p:sp>
        <p:nvSpPr>
          <p:cNvPr id="6" name="页脚占位符 5">
            <a:extLst>
              <a:ext uri="{FF2B5EF4-FFF2-40B4-BE49-F238E27FC236}">
                <a16:creationId xmlns:a16="http://schemas.microsoft.com/office/drawing/2014/main" id="{4073D6B7-3926-B40C-7F0B-FE6DC6864274}"/>
              </a:ext>
            </a:extLst>
          </p:cNvPr>
          <p:cNvSpPr>
            <a:spLocks noGrp="1"/>
          </p:cNvSpPr>
          <p:nvPr>
            <p:ph type="ftr" sz="quarter" idx="11"/>
          </p:nvPr>
        </p:nvSpPr>
        <p:spPr/>
        <p:txBody>
          <a:bodyPr/>
          <a:lstStyle/>
          <a:p>
            <a:endParaRPr lang="zh-SG" altLang="en-US"/>
          </a:p>
        </p:txBody>
      </p:sp>
      <p:sp>
        <p:nvSpPr>
          <p:cNvPr id="7" name="灯片编号占位符 6">
            <a:extLst>
              <a:ext uri="{FF2B5EF4-FFF2-40B4-BE49-F238E27FC236}">
                <a16:creationId xmlns:a16="http://schemas.microsoft.com/office/drawing/2014/main" id="{7545F031-8FBC-595E-B887-15E68A2DE4B2}"/>
              </a:ext>
            </a:extLst>
          </p:cNvPr>
          <p:cNvSpPr>
            <a:spLocks noGrp="1"/>
          </p:cNvSpPr>
          <p:nvPr>
            <p:ph type="sldNum" sz="quarter" idx="12"/>
          </p:nvPr>
        </p:nvSpPr>
        <p:spPr/>
        <p:txBody>
          <a:bodyPr/>
          <a:lstStyle/>
          <a:p>
            <a:fld id="{F8CABCB2-5947-459F-B982-E7C18FCC9051}" type="slidenum">
              <a:rPr lang="zh-SG" altLang="en-US" smtClean="0"/>
              <a:t>‹#›</a:t>
            </a:fld>
            <a:endParaRPr lang="zh-SG" altLang="en-US"/>
          </a:p>
        </p:txBody>
      </p:sp>
    </p:spTree>
    <p:extLst>
      <p:ext uri="{BB962C8B-B14F-4D97-AF65-F5344CB8AC3E}">
        <p14:creationId xmlns:p14="http://schemas.microsoft.com/office/powerpoint/2010/main" val="2947649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85DC622-E37F-5610-CB98-31D70685722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SG" altLang="en-US"/>
          </a:p>
        </p:txBody>
      </p:sp>
      <p:sp>
        <p:nvSpPr>
          <p:cNvPr id="3" name="图片占位符 2">
            <a:extLst>
              <a:ext uri="{FF2B5EF4-FFF2-40B4-BE49-F238E27FC236}">
                <a16:creationId xmlns:a16="http://schemas.microsoft.com/office/drawing/2014/main" id="{F779AC0C-6F40-8480-0F24-78CADFD6C5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SG" altLang="en-US"/>
          </a:p>
        </p:txBody>
      </p:sp>
      <p:sp>
        <p:nvSpPr>
          <p:cNvPr id="4" name="文本占位符 3">
            <a:extLst>
              <a:ext uri="{FF2B5EF4-FFF2-40B4-BE49-F238E27FC236}">
                <a16:creationId xmlns:a16="http://schemas.microsoft.com/office/drawing/2014/main" id="{FD346750-5135-740F-3506-5A3C685DC0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D4F7F59F-0BC5-B1CF-57BB-91A927C4AA38}"/>
              </a:ext>
            </a:extLst>
          </p:cNvPr>
          <p:cNvSpPr>
            <a:spLocks noGrp="1"/>
          </p:cNvSpPr>
          <p:nvPr>
            <p:ph type="dt" sz="half" idx="10"/>
          </p:nvPr>
        </p:nvSpPr>
        <p:spPr/>
        <p:txBody>
          <a:bodyPr/>
          <a:lstStyle/>
          <a:p>
            <a:fld id="{0901B86C-674A-4F76-9DB8-377A391CF589}" type="datetimeFigureOut">
              <a:rPr lang="zh-SG" altLang="en-US" smtClean="0"/>
              <a:t>8/6/2022</a:t>
            </a:fld>
            <a:endParaRPr lang="zh-SG" altLang="en-US"/>
          </a:p>
        </p:txBody>
      </p:sp>
      <p:sp>
        <p:nvSpPr>
          <p:cNvPr id="6" name="页脚占位符 5">
            <a:extLst>
              <a:ext uri="{FF2B5EF4-FFF2-40B4-BE49-F238E27FC236}">
                <a16:creationId xmlns:a16="http://schemas.microsoft.com/office/drawing/2014/main" id="{DC59265D-6BBB-9911-142B-9182D8341321}"/>
              </a:ext>
            </a:extLst>
          </p:cNvPr>
          <p:cNvSpPr>
            <a:spLocks noGrp="1"/>
          </p:cNvSpPr>
          <p:nvPr>
            <p:ph type="ftr" sz="quarter" idx="11"/>
          </p:nvPr>
        </p:nvSpPr>
        <p:spPr/>
        <p:txBody>
          <a:bodyPr/>
          <a:lstStyle/>
          <a:p>
            <a:endParaRPr lang="zh-SG" altLang="en-US"/>
          </a:p>
        </p:txBody>
      </p:sp>
      <p:sp>
        <p:nvSpPr>
          <p:cNvPr id="7" name="灯片编号占位符 6">
            <a:extLst>
              <a:ext uri="{FF2B5EF4-FFF2-40B4-BE49-F238E27FC236}">
                <a16:creationId xmlns:a16="http://schemas.microsoft.com/office/drawing/2014/main" id="{3A9DC121-3E4B-77A4-7F5E-0AC01BAE063D}"/>
              </a:ext>
            </a:extLst>
          </p:cNvPr>
          <p:cNvSpPr>
            <a:spLocks noGrp="1"/>
          </p:cNvSpPr>
          <p:nvPr>
            <p:ph type="sldNum" sz="quarter" idx="12"/>
          </p:nvPr>
        </p:nvSpPr>
        <p:spPr/>
        <p:txBody>
          <a:bodyPr/>
          <a:lstStyle/>
          <a:p>
            <a:fld id="{F8CABCB2-5947-459F-B982-E7C18FCC9051}" type="slidenum">
              <a:rPr lang="zh-SG" altLang="en-US" smtClean="0"/>
              <a:t>‹#›</a:t>
            </a:fld>
            <a:endParaRPr lang="zh-SG" altLang="en-US"/>
          </a:p>
        </p:txBody>
      </p:sp>
    </p:spTree>
    <p:extLst>
      <p:ext uri="{BB962C8B-B14F-4D97-AF65-F5344CB8AC3E}">
        <p14:creationId xmlns:p14="http://schemas.microsoft.com/office/powerpoint/2010/main" val="4075421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364A4394-2E0E-32FB-F9D0-91160CBAB2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SG" altLang="en-US"/>
          </a:p>
        </p:txBody>
      </p:sp>
      <p:sp>
        <p:nvSpPr>
          <p:cNvPr id="3" name="文本占位符 2">
            <a:extLst>
              <a:ext uri="{FF2B5EF4-FFF2-40B4-BE49-F238E27FC236}">
                <a16:creationId xmlns:a16="http://schemas.microsoft.com/office/drawing/2014/main" id="{CC460D65-23DE-78AA-919A-7A2128E9CA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zh-SG" altLang="en-US"/>
          </a:p>
        </p:txBody>
      </p:sp>
      <p:sp>
        <p:nvSpPr>
          <p:cNvPr id="4" name="日期占位符 3">
            <a:extLst>
              <a:ext uri="{FF2B5EF4-FFF2-40B4-BE49-F238E27FC236}">
                <a16:creationId xmlns:a16="http://schemas.microsoft.com/office/drawing/2014/main" id="{D3BD655A-4E03-BFBC-D9E0-8CA6DE999B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01B86C-674A-4F76-9DB8-377A391CF589}" type="datetimeFigureOut">
              <a:rPr lang="zh-SG" altLang="en-US" smtClean="0"/>
              <a:t>8/6/2022</a:t>
            </a:fld>
            <a:endParaRPr lang="zh-SG" altLang="en-US"/>
          </a:p>
        </p:txBody>
      </p:sp>
      <p:sp>
        <p:nvSpPr>
          <p:cNvPr id="5" name="页脚占位符 4">
            <a:extLst>
              <a:ext uri="{FF2B5EF4-FFF2-40B4-BE49-F238E27FC236}">
                <a16:creationId xmlns:a16="http://schemas.microsoft.com/office/drawing/2014/main" id="{CE9D432F-CF5A-451D-BD3A-E2A5505677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SG" altLang="en-US"/>
          </a:p>
        </p:txBody>
      </p:sp>
      <p:sp>
        <p:nvSpPr>
          <p:cNvPr id="6" name="灯片编号占位符 5">
            <a:extLst>
              <a:ext uri="{FF2B5EF4-FFF2-40B4-BE49-F238E27FC236}">
                <a16:creationId xmlns:a16="http://schemas.microsoft.com/office/drawing/2014/main" id="{BF068C5F-75D2-40ED-D5ED-675520FBC8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CABCB2-5947-459F-B982-E7C18FCC9051}" type="slidenum">
              <a:rPr lang="zh-SG" altLang="en-US" smtClean="0"/>
              <a:t>‹#›</a:t>
            </a:fld>
            <a:endParaRPr lang="zh-SG" altLang="en-US"/>
          </a:p>
        </p:txBody>
      </p:sp>
    </p:spTree>
    <p:extLst>
      <p:ext uri="{BB962C8B-B14F-4D97-AF65-F5344CB8AC3E}">
        <p14:creationId xmlns:p14="http://schemas.microsoft.com/office/powerpoint/2010/main" val="3013507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S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rtimes.jp/main/html/rd/p/000000197.000003149.html"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jc-press.com/?p=5470"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news.yahoo.co.jp/byline/fuwaraizo/20130813-00027226" TargetMode="External"/><Relationship Id="rId7" Type="http://schemas.openxmlformats.org/officeDocument/2006/relationships/hyperlink" Target="https://www.jc-press.com/?p=5470" TargetMode="External"/><Relationship Id="rId2" Type="http://schemas.openxmlformats.org/officeDocument/2006/relationships/hyperlink" Target="https://www.unchi-co.com/kaigyoblog/kigyo_kaigyo/syouhizei_nuki_komi.html#:~:text=%E3%80%8C%E7%A8%8E%E6%8A%9C%E3%81%8D%E4%BE%A1%E6%A0%BC%E3%80%8D%E3%81%A8%E3%81%AF,%E3%81%A7%E5%89%B2%E3%82%8B%E3%81%A0%E3%81%91%E3%81%A7OK%E3%80%82" TargetMode="External"/><Relationship Id="rId1" Type="http://schemas.openxmlformats.org/officeDocument/2006/relationships/slideLayout" Target="../slideLayouts/slideLayout2.xml"/><Relationship Id="rId6" Type="http://schemas.openxmlformats.org/officeDocument/2006/relationships/hyperlink" Target="https://prtimes.jp/main/html/rd/p/000000197.000003149.html" TargetMode="External"/><Relationship Id="rId5" Type="http://schemas.openxmlformats.org/officeDocument/2006/relationships/hyperlink" Target="https://zeimo.jp/article/18874" TargetMode="External"/><Relationship Id="rId4" Type="http://schemas.openxmlformats.org/officeDocument/2006/relationships/hyperlink" Target="https://www.fp-soken.or.jp/fpnews/business-fpnews/no327/#:~:text=%E4%BB%A4%E5%92%8C3%E5%B9%B44,%E7%BE%A9%E5%8B%99%E5%8C%96%E3%81%95%E3%82%8C%E3%81%BE%E3%81%97%E3%81%9F%E3%80%8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标题 1">
            <a:extLst>
              <a:ext uri="{FF2B5EF4-FFF2-40B4-BE49-F238E27FC236}">
                <a16:creationId xmlns:a16="http://schemas.microsoft.com/office/drawing/2014/main" id="{8C02E120-E441-B94D-FC63-ABE4B03F7957}"/>
              </a:ext>
            </a:extLst>
          </p:cNvPr>
          <p:cNvSpPr>
            <a:spLocks noGrp="1"/>
          </p:cNvSpPr>
          <p:nvPr>
            <p:ph type="ctrTitle"/>
          </p:nvPr>
        </p:nvSpPr>
        <p:spPr>
          <a:xfrm>
            <a:off x="3215729" y="1764407"/>
            <a:ext cx="5760846" cy="2310312"/>
          </a:xfrm>
        </p:spPr>
        <p:txBody>
          <a:bodyPr>
            <a:normAutofit/>
          </a:bodyPr>
          <a:lstStyle/>
          <a:p>
            <a:r>
              <a:rPr lang="ja-JP" altLang="en-US" sz="5200">
                <a:solidFill>
                  <a:schemeClr val="tx2"/>
                </a:solidFill>
              </a:rPr>
              <a:t>税抜価格表示の有無</a:t>
            </a:r>
            <a:endParaRPr lang="zh-SG" altLang="en-US" sz="5200">
              <a:solidFill>
                <a:schemeClr val="tx2"/>
              </a:solidFill>
            </a:endParaRPr>
          </a:p>
        </p:txBody>
      </p:sp>
      <p:sp>
        <p:nvSpPr>
          <p:cNvPr id="3" name="副标题 2">
            <a:extLst>
              <a:ext uri="{FF2B5EF4-FFF2-40B4-BE49-F238E27FC236}">
                <a16:creationId xmlns:a16="http://schemas.microsoft.com/office/drawing/2014/main" id="{5AF07C87-DB6F-99E7-45AB-281992F11C5D}"/>
              </a:ext>
            </a:extLst>
          </p:cNvPr>
          <p:cNvSpPr>
            <a:spLocks noGrp="1"/>
          </p:cNvSpPr>
          <p:nvPr>
            <p:ph type="subTitle" idx="1"/>
          </p:nvPr>
        </p:nvSpPr>
        <p:spPr>
          <a:xfrm>
            <a:off x="3215729" y="4165152"/>
            <a:ext cx="5760846" cy="682079"/>
          </a:xfrm>
        </p:spPr>
        <p:txBody>
          <a:bodyPr>
            <a:normAutofit/>
          </a:bodyPr>
          <a:lstStyle/>
          <a:p>
            <a:r>
              <a:rPr lang="ja-JP" altLang="en-US" sz="2000">
                <a:solidFill>
                  <a:schemeClr val="tx2"/>
                </a:solidFill>
              </a:rPr>
              <a:t>反対派</a:t>
            </a:r>
            <a:r>
              <a:rPr lang="ja-JP" altLang="en-US" sz="2000" dirty="0">
                <a:solidFill>
                  <a:schemeClr val="tx2"/>
                </a:solidFill>
              </a:rPr>
              <a:t>：二班　鈴木・鄭・猫塚・伊東・佐藤友</a:t>
            </a:r>
          </a:p>
          <a:p>
            <a:endParaRPr lang="zh-SG" altLang="en-US" sz="2000" dirty="0">
              <a:solidFill>
                <a:schemeClr val="tx2"/>
              </a:solidFill>
            </a:endParaRPr>
          </a:p>
        </p:txBody>
      </p:sp>
    </p:spTree>
    <p:extLst>
      <p:ext uri="{BB962C8B-B14F-4D97-AF65-F5344CB8AC3E}">
        <p14:creationId xmlns:p14="http://schemas.microsoft.com/office/powerpoint/2010/main" val="3989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ADCAF8-8823-4E89-8612-21029831A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8CA07B2-0819-4B62-9425-7A52BBDD70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12" name="Group 11">
            <a:extLst>
              <a:ext uri="{FF2B5EF4-FFF2-40B4-BE49-F238E27FC236}">
                <a16:creationId xmlns:a16="http://schemas.microsoft.com/office/drawing/2014/main" id="{DA02BEE4-A5D4-40AF-882D-49D34B086F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p:grpSpPr>
        <p:sp>
          <p:nvSpPr>
            <p:cNvPr id="13" name="Freeform: Shape 12">
              <a:extLst>
                <a:ext uri="{FF2B5EF4-FFF2-40B4-BE49-F238E27FC236}">
                  <a16:creationId xmlns:a16="http://schemas.microsoft.com/office/drawing/2014/main" id="{0F5843EB-154F-4459-8954-BB1DF64BBD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75905135-55D9-431B-8D5A-4C5C92B1F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B732812-A0BB-4324-B390-DFEF26C109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01FEC055-6F76-4E20-BC93-76C2F58EAF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D74CD21D-122E-4F3D-82AF-F4A37C278A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5A7FF51F-3820-41BE-8690-7E758ECFA7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gradFill>
              <a:gsLst>
                <a:gs pos="813">
                  <a:schemeClr val="bg1">
                    <a:alpha val="41000"/>
                  </a:schemeClr>
                </a:gs>
                <a:gs pos="20000">
                  <a:schemeClr val="accent5">
                    <a:lumMod val="85000"/>
                    <a:alpha val="56000"/>
                  </a:schemeClr>
                </a:gs>
                <a:gs pos="44000">
                  <a:schemeClr val="accent6">
                    <a:lumMod val="40000"/>
                    <a:lumOff val="60000"/>
                    <a:alpha val="57000"/>
                  </a:schemeClr>
                </a:gs>
                <a:gs pos="100000">
                  <a:schemeClr val="bg1">
                    <a:alpha val="59000"/>
                  </a:schemeClr>
                </a:gs>
                <a:gs pos="74000">
                  <a:schemeClr val="accent1">
                    <a:lumMod val="91000"/>
                    <a:lumOff val="9000"/>
                    <a:alpha val="34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85EAD889-EA4D-485F-BA9C-F6473A4329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标题 1">
            <a:extLst>
              <a:ext uri="{FF2B5EF4-FFF2-40B4-BE49-F238E27FC236}">
                <a16:creationId xmlns:a16="http://schemas.microsoft.com/office/drawing/2014/main" id="{50BA9CD8-F72A-5397-5276-F3E378CAB9F2}"/>
              </a:ext>
            </a:extLst>
          </p:cNvPr>
          <p:cNvSpPr>
            <a:spLocks noGrp="1"/>
          </p:cNvSpPr>
          <p:nvPr>
            <p:ph type="title"/>
          </p:nvPr>
        </p:nvSpPr>
        <p:spPr>
          <a:xfrm>
            <a:off x="3006456" y="2859931"/>
            <a:ext cx="6633653" cy="729575"/>
          </a:xfrm>
        </p:spPr>
        <p:txBody>
          <a:bodyPr vert="horz" lIns="91440" tIns="45720" rIns="91440" bIns="45720" rtlCol="0" anchor="b">
            <a:normAutofit/>
          </a:bodyPr>
          <a:lstStyle/>
          <a:p>
            <a:pPr algn="ctr"/>
            <a:r>
              <a:rPr lang="ja-JP" altLang="en-US" sz="3300" kern="1200" dirty="0">
                <a:solidFill>
                  <a:schemeClr val="tx2"/>
                </a:solidFill>
                <a:latin typeface="+mj-lt"/>
                <a:ea typeface="+mj-ea"/>
                <a:cs typeface="+mj-cs"/>
              </a:rPr>
              <a:t>「総額表示義務化に関する調査」</a:t>
            </a:r>
            <a:endParaRPr lang="en-US" altLang="zh-SG" sz="3300" kern="1200" dirty="0">
              <a:solidFill>
                <a:schemeClr val="tx2"/>
              </a:solidFill>
              <a:latin typeface="+mj-lt"/>
              <a:ea typeface="+mj-ea"/>
              <a:cs typeface="+mj-cs"/>
            </a:endParaRPr>
          </a:p>
        </p:txBody>
      </p:sp>
    </p:spTree>
    <p:extLst>
      <p:ext uri="{BB962C8B-B14F-4D97-AF65-F5344CB8AC3E}">
        <p14:creationId xmlns:p14="http://schemas.microsoft.com/office/powerpoint/2010/main" val="2664197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BC5D62-FFAE-C3C2-29FA-4B41AC5C6F6C}"/>
              </a:ext>
            </a:extLst>
          </p:cNvPr>
          <p:cNvSpPr>
            <a:spLocks noGrp="1"/>
          </p:cNvSpPr>
          <p:nvPr>
            <p:ph type="title"/>
          </p:nvPr>
        </p:nvSpPr>
        <p:spPr>
          <a:xfrm>
            <a:off x="648929" y="629266"/>
            <a:ext cx="3505495" cy="1622321"/>
          </a:xfrm>
        </p:spPr>
        <p:txBody>
          <a:bodyPr>
            <a:normAutofit/>
          </a:bodyPr>
          <a:lstStyle/>
          <a:p>
            <a:r>
              <a:rPr lang="ja-JP" altLang="en-US" sz="3700"/>
              <a:t>「総額表示義務化に関する調査」</a:t>
            </a:r>
            <a:endParaRPr lang="zh-SG" altLang="en-US" sz="3700"/>
          </a:p>
        </p:txBody>
      </p:sp>
      <p:sp>
        <p:nvSpPr>
          <p:cNvPr id="3" name="内容占位符 2">
            <a:extLst>
              <a:ext uri="{FF2B5EF4-FFF2-40B4-BE49-F238E27FC236}">
                <a16:creationId xmlns:a16="http://schemas.microsoft.com/office/drawing/2014/main" id="{6B207C2F-6208-2514-F464-E110B0494876}"/>
              </a:ext>
            </a:extLst>
          </p:cNvPr>
          <p:cNvSpPr>
            <a:spLocks noGrp="1"/>
          </p:cNvSpPr>
          <p:nvPr>
            <p:ph idx="1"/>
          </p:nvPr>
        </p:nvSpPr>
        <p:spPr>
          <a:xfrm>
            <a:off x="648931" y="2438400"/>
            <a:ext cx="3505494" cy="3785419"/>
          </a:xfrm>
        </p:spPr>
        <p:txBody>
          <a:bodyPr>
            <a:normAutofit/>
          </a:bodyPr>
          <a:lstStyle/>
          <a:p>
            <a:r>
              <a:rPr lang="ja-JP" altLang="en-US" sz="2000" dirty="0"/>
              <a:t>「総額表示義務化に関する調査」は、株式会社ネオマーケティングが全国</a:t>
            </a:r>
            <a:r>
              <a:rPr lang="en-US" altLang="ja-JP" sz="2000" dirty="0"/>
              <a:t>1000</a:t>
            </a:r>
            <a:r>
              <a:rPr lang="ja-JP" altLang="en-US" sz="2000" dirty="0"/>
              <a:t>名</a:t>
            </a:r>
            <a:r>
              <a:rPr lang="en-US" altLang="ja-JP" sz="2000" dirty="0"/>
              <a:t>20</a:t>
            </a:r>
            <a:r>
              <a:rPr lang="ja-JP" altLang="en-US" sz="2000" dirty="0"/>
              <a:t>歳以上の男女に対象として実施した調査である。</a:t>
            </a:r>
            <a:endParaRPr lang="en-US" altLang="ja-JP" sz="2000" dirty="0"/>
          </a:p>
          <a:p>
            <a:endParaRPr lang="zh-SG" altLang="en-US" sz="2000" dirty="0"/>
          </a:p>
        </p:txBody>
      </p:sp>
      <p:sp>
        <p:nvSpPr>
          <p:cNvPr id="9" name="Rectangle 8">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图片 3">
            <a:extLst>
              <a:ext uri="{FF2B5EF4-FFF2-40B4-BE49-F238E27FC236}">
                <a16:creationId xmlns:a16="http://schemas.microsoft.com/office/drawing/2014/main" id="{0D2DAEFD-8297-BB5C-8A47-D17A7E24320B}"/>
              </a:ext>
            </a:extLst>
          </p:cNvPr>
          <p:cNvPicPr>
            <a:picLocks noChangeAspect="1"/>
          </p:cNvPicPr>
          <p:nvPr/>
        </p:nvPicPr>
        <p:blipFill>
          <a:blip r:embed="rId2"/>
          <a:stretch>
            <a:fillRect/>
          </a:stretch>
        </p:blipFill>
        <p:spPr>
          <a:xfrm>
            <a:off x="5405862" y="1982738"/>
            <a:ext cx="6019331" cy="2889278"/>
          </a:xfrm>
          <a:prstGeom prst="rect">
            <a:avLst/>
          </a:prstGeom>
          <a:effectLst/>
        </p:spPr>
      </p:pic>
      <p:sp>
        <p:nvSpPr>
          <p:cNvPr id="5" name="文本框 4">
            <a:extLst>
              <a:ext uri="{FF2B5EF4-FFF2-40B4-BE49-F238E27FC236}">
                <a16:creationId xmlns:a16="http://schemas.microsoft.com/office/drawing/2014/main" id="{3DAD2122-04B3-7365-EC87-B64FC4D907CD}"/>
              </a:ext>
            </a:extLst>
          </p:cNvPr>
          <p:cNvSpPr txBox="1"/>
          <p:nvPr/>
        </p:nvSpPr>
        <p:spPr>
          <a:xfrm>
            <a:off x="5223754" y="5943600"/>
            <a:ext cx="4844374"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orbel" panose="020B0503020204020204"/>
                <a:ea typeface="HGｺﾞｼｯｸM" panose="020B0609000000000000" pitchFamily="49" charset="-128"/>
                <a:cs typeface="+mn-cs"/>
                <a:hlinkClick r:id="rId3"/>
              </a:rPr>
              <a:t>https://prtimes.jp/main/html/rd/p/000000197.000003149.html</a:t>
            </a:r>
            <a:endParaRPr kumimoji="1" lang="en-US" altLang="ja-JP" sz="1400" b="0" i="0" u="none" strike="noStrike" kern="1200" cap="none" spc="0" normalizeH="0" baseline="0" noProof="0" dirty="0">
              <a:ln>
                <a:noFill/>
              </a:ln>
              <a:solidFill>
                <a:prstClr val="black"/>
              </a:solidFill>
              <a:effectLst/>
              <a:uLnTx/>
              <a:uFillTx/>
              <a:latin typeface="Corbel" panose="020B0503020204020204"/>
              <a:ea typeface="HGｺﾞｼｯｸM" panose="020B0609000000000000" pitchFamily="49" charset="-128"/>
              <a:cs typeface="+mn-cs"/>
            </a:endParaRPr>
          </a:p>
        </p:txBody>
      </p:sp>
      <p:sp>
        <p:nvSpPr>
          <p:cNvPr id="6" name="文本框 5">
            <a:extLst>
              <a:ext uri="{FF2B5EF4-FFF2-40B4-BE49-F238E27FC236}">
                <a16:creationId xmlns:a16="http://schemas.microsoft.com/office/drawing/2014/main" id="{CEC04CF3-B71D-F727-9516-918327DEBDA0}"/>
              </a:ext>
            </a:extLst>
          </p:cNvPr>
          <p:cNvSpPr txBox="1"/>
          <p:nvPr/>
        </p:nvSpPr>
        <p:spPr>
          <a:xfrm>
            <a:off x="5405862" y="5139249"/>
            <a:ext cx="5323747" cy="369332"/>
          </a:xfrm>
          <a:prstGeom prst="rect">
            <a:avLst/>
          </a:prstGeom>
          <a:noFill/>
        </p:spPr>
        <p:txBody>
          <a:bodyPr wrap="square" rtlCol="0">
            <a:spAutoFit/>
          </a:bodyPr>
          <a:lstStyle/>
          <a:p>
            <a:r>
              <a:rPr lang="en-US" altLang="ja-JP" dirty="0">
                <a:solidFill>
                  <a:srgbClr val="FF0000"/>
                </a:solidFill>
              </a:rPr>
              <a:t>11,000</a:t>
            </a:r>
            <a:r>
              <a:rPr lang="ja-JP" altLang="en-US" dirty="0">
                <a:solidFill>
                  <a:srgbClr val="FF0000"/>
                </a:solidFill>
              </a:rPr>
              <a:t>円</a:t>
            </a:r>
            <a:r>
              <a:rPr lang="en-US" altLang="ja-JP" dirty="0">
                <a:solidFill>
                  <a:srgbClr val="FF0000"/>
                </a:solidFill>
              </a:rPr>
              <a:t>(</a:t>
            </a:r>
            <a:r>
              <a:rPr lang="ja-JP" altLang="en-US" dirty="0">
                <a:solidFill>
                  <a:srgbClr val="FF0000"/>
                </a:solidFill>
              </a:rPr>
              <a:t>税込み</a:t>
            </a:r>
            <a:r>
              <a:rPr lang="en-US" altLang="ja-JP" dirty="0">
                <a:solidFill>
                  <a:srgbClr val="FF0000"/>
                </a:solidFill>
              </a:rPr>
              <a:t>)</a:t>
            </a:r>
            <a:r>
              <a:rPr lang="ja-JP" altLang="en-US" dirty="0">
                <a:solidFill>
                  <a:srgbClr val="FF0000"/>
                </a:solidFill>
              </a:rPr>
              <a:t>と回答した人が最も多い</a:t>
            </a:r>
          </a:p>
        </p:txBody>
      </p:sp>
    </p:spTree>
    <p:extLst>
      <p:ext uri="{BB962C8B-B14F-4D97-AF65-F5344CB8AC3E}">
        <p14:creationId xmlns:p14="http://schemas.microsoft.com/office/powerpoint/2010/main" val="3153326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ADCAF8-8823-4E89-8612-21029831A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8CA07B2-0819-4B62-9425-7A52BBDD70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12" name="Group 11">
            <a:extLst>
              <a:ext uri="{FF2B5EF4-FFF2-40B4-BE49-F238E27FC236}">
                <a16:creationId xmlns:a16="http://schemas.microsoft.com/office/drawing/2014/main" id="{DA02BEE4-A5D4-40AF-882D-49D34B086F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p:grpSpPr>
        <p:sp>
          <p:nvSpPr>
            <p:cNvPr id="13" name="Freeform: Shape 12">
              <a:extLst>
                <a:ext uri="{FF2B5EF4-FFF2-40B4-BE49-F238E27FC236}">
                  <a16:creationId xmlns:a16="http://schemas.microsoft.com/office/drawing/2014/main" id="{0F5843EB-154F-4459-8954-BB1DF64BBD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75905135-55D9-431B-8D5A-4C5C92B1F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B732812-A0BB-4324-B390-DFEF26C109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01FEC055-6F76-4E20-BC93-76C2F58EAF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D74CD21D-122E-4F3D-82AF-F4A37C278A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5A7FF51F-3820-41BE-8690-7E758ECFA7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gradFill>
              <a:gsLst>
                <a:gs pos="813">
                  <a:schemeClr val="bg1">
                    <a:alpha val="41000"/>
                  </a:schemeClr>
                </a:gs>
                <a:gs pos="20000">
                  <a:schemeClr val="accent5">
                    <a:lumMod val="85000"/>
                    <a:alpha val="56000"/>
                  </a:schemeClr>
                </a:gs>
                <a:gs pos="44000">
                  <a:schemeClr val="accent6">
                    <a:lumMod val="40000"/>
                    <a:lumOff val="60000"/>
                    <a:alpha val="57000"/>
                  </a:schemeClr>
                </a:gs>
                <a:gs pos="100000">
                  <a:schemeClr val="bg1">
                    <a:alpha val="59000"/>
                  </a:schemeClr>
                </a:gs>
                <a:gs pos="74000">
                  <a:schemeClr val="accent1">
                    <a:lumMod val="91000"/>
                    <a:lumOff val="9000"/>
                    <a:alpha val="34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85EAD889-EA4D-485F-BA9C-F6473A4329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标题 1">
            <a:extLst>
              <a:ext uri="{FF2B5EF4-FFF2-40B4-BE49-F238E27FC236}">
                <a16:creationId xmlns:a16="http://schemas.microsoft.com/office/drawing/2014/main" id="{0DE188BF-4114-618E-9893-EFEB906CE72B}"/>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ja-JP" altLang="en-US" kern="1200" dirty="0">
                <a:solidFill>
                  <a:schemeClr val="tx2"/>
                </a:solidFill>
                <a:latin typeface="+mj-lt"/>
                <a:ea typeface="+mj-ea"/>
                <a:cs typeface="+mj-cs"/>
              </a:rPr>
              <a:t>消費者庁による最もわかりやすい表示方法調査</a:t>
            </a:r>
            <a:endParaRPr lang="en-US" altLang="zh-SG" kern="1200" dirty="0">
              <a:solidFill>
                <a:schemeClr val="tx2"/>
              </a:solidFill>
              <a:latin typeface="+mj-lt"/>
              <a:ea typeface="+mj-ea"/>
              <a:cs typeface="+mj-cs"/>
            </a:endParaRPr>
          </a:p>
        </p:txBody>
      </p:sp>
    </p:spTree>
    <p:extLst>
      <p:ext uri="{BB962C8B-B14F-4D97-AF65-F5344CB8AC3E}">
        <p14:creationId xmlns:p14="http://schemas.microsoft.com/office/powerpoint/2010/main" val="1469653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93FE89-1C2F-9350-F6C4-AF5F48110B56}"/>
              </a:ext>
            </a:extLst>
          </p:cNvPr>
          <p:cNvSpPr>
            <a:spLocks noGrp="1"/>
          </p:cNvSpPr>
          <p:nvPr>
            <p:ph type="title"/>
          </p:nvPr>
        </p:nvSpPr>
        <p:spPr>
          <a:xfrm>
            <a:off x="648929" y="629266"/>
            <a:ext cx="3505495" cy="1622321"/>
          </a:xfrm>
        </p:spPr>
        <p:txBody>
          <a:bodyPr>
            <a:normAutofit/>
          </a:bodyPr>
          <a:lstStyle/>
          <a:p>
            <a:r>
              <a:rPr lang="ja-JP" altLang="en-US" sz="3700" dirty="0"/>
              <a:t>消費者庁による最もわかりやすい表示方法調査</a:t>
            </a:r>
            <a:endParaRPr lang="zh-SG" altLang="en-US" sz="3700" dirty="0"/>
          </a:p>
        </p:txBody>
      </p:sp>
      <p:sp>
        <p:nvSpPr>
          <p:cNvPr id="3" name="内容占位符 2">
            <a:extLst>
              <a:ext uri="{FF2B5EF4-FFF2-40B4-BE49-F238E27FC236}">
                <a16:creationId xmlns:a16="http://schemas.microsoft.com/office/drawing/2014/main" id="{0951967C-CFF5-943B-84ED-FC222F65B4C3}"/>
              </a:ext>
            </a:extLst>
          </p:cNvPr>
          <p:cNvSpPr>
            <a:spLocks noGrp="1"/>
          </p:cNvSpPr>
          <p:nvPr>
            <p:ph idx="1"/>
          </p:nvPr>
        </p:nvSpPr>
        <p:spPr>
          <a:xfrm>
            <a:off x="648931" y="2438400"/>
            <a:ext cx="3505494" cy="3785419"/>
          </a:xfrm>
        </p:spPr>
        <p:txBody>
          <a:bodyPr>
            <a:normAutofit/>
          </a:bodyPr>
          <a:lstStyle/>
          <a:p>
            <a:r>
              <a:rPr lang="ja-JP" altLang="en-US" sz="2000"/>
              <a:t>消費税法や消費税転嫁対策特別措置法で認められている様々な価格表示について、消費者庁が最もわかりやすい表示方法を調べるアンケートを実施した</a:t>
            </a:r>
          </a:p>
          <a:p>
            <a:r>
              <a:rPr lang="ja-JP" altLang="en-US" sz="2000"/>
              <a:t>全国の物価モニター</a:t>
            </a:r>
            <a:r>
              <a:rPr lang="en-US" altLang="ja-JP" sz="2000"/>
              <a:t>2000</a:t>
            </a:r>
            <a:r>
              <a:rPr lang="ja-JP" altLang="en-US" sz="2000"/>
              <a:t>人を対象に行い、</a:t>
            </a:r>
            <a:r>
              <a:rPr lang="en-US" altLang="ja-JP" sz="2000"/>
              <a:t>1418</a:t>
            </a:r>
            <a:r>
              <a:rPr lang="ja-JP" altLang="en-US" sz="2000"/>
              <a:t>人が回答した。</a:t>
            </a:r>
          </a:p>
          <a:p>
            <a:endParaRPr lang="zh-SG" altLang="en-US" sz="2000"/>
          </a:p>
        </p:txBody>
      </p:sp>
      <p:sp>
        <p:nvSpPr>
          <p:cNvPr id="9" name="Rectangle 8">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图片 3">
            <a:extLst>
              <a:ext uri="{FF2B5EF4-FFF2-40B4-BE49-F238E27FC236}">
                <a16:creationId xmlns:a16="http://schemas.microsoft.com/office/drawing/2014/main" id="{332F4C5C-527C-92FA-AA08-5C4D130A429A}"/>
              </a:ext>
            </a:extLst>
          </p:cNvPr>
          <p:cNvPicPr>
            <a:picLocks noChangeAspect="1"/>
          </p:cNvPicPr>
          <p:nvPr/>
        </p:nvPicPr>
        <p:blipFill>
          <a:blip r:embed="rId2"/>
          <a:stretch>
            <a:fillRect/>
          </a:stretch>
        </p:blipFill>
        <p:spPr>
          <a:xfrm>
            <a:off x="5405862" y="1689295"/>
            <a:ext cx="6019331" cy="3476163"/>
          </a:xfrm>
          <a:prstGeom prst="rect">
            <a:avLst/>
          </a:prstGeom>
          <a:effectLst/>
        </p:spPr>
      </p:pic>
      <p:sp>
        <p:nvSpPr>
          <p:cNvPr id="5" name="文本框 4">
            <a:extLst>
              <a:ext uri="{FF2B5EF4-FFF2-40B4-BE49-F238E27FC236}">
                <a16:creationId xmlns:a16="http://schemas.microsoft.com/office/drawing/2014/main" id="{31B45ED4-7A01-DF9B-186E-8B6AC1833A6C}"/>
              </a:ext>
            </a:extLst>
          </p:cNvPr>
          <p:cNvSpPr txBox="1"/>
          <p:nvPr/>
        </p:nvSpPr>
        <p:spPr>
          <a:xfrm>
            <a:off x="5405862" y="5690681"/>
            <a:ext cx="5382112" cy="537135"/>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ja-JP" altLang="en-US" sz="16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34" charset="-128"/>
                <a:cs typeface="+mn-cs"/>
                <a:hlinkClick r:id="rId3"/>
              </a:rPr>
              <a:t>最もわかりやすい価格表示は「</a:t>
            </a:r>
            <a:r>
              <a:rPr kumimoji="0" lang="en-US" altLang="ja-JP" sz="16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34" charset="-128"/>
                <a:cs typeface="+mn-cs"/>
                <a:hlinkClick r:id="rId3"/>
              </a:rPr>
              <a:t>110</a:t>
            </a:r>
            <a:r>
              <a:rPr kumimoji="0" lang="ja-JP" altLang="en-US" sz="16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34" charset="-128"/>
                <a:cs typeface="+mn-cs"/>
                <a:hlinkClick r:id="rId3"/>
              </a:rPr>
              <a:t>円（税込）」 消費者庁調査 </a:t>
            </a:r>
            <a:r>
              <a:rPr kumimoji="0" lang="en-US" altLang="ja-JP" sz="16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34" charset="-128"/>
                <a:cs typeface="+mn-cs"/>
                <a:hlinkClick r:id="rId3"/>
              </a:rPr>
              <a:t>| WEB</a:t>
            </a:r>
            <a:r>
              <a:rPr kumimoji="0" lang="ja-JP" altLang="en-US" sz="16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34" charset="-128"/>
                <a:cs typeface="+mn-cs"/>
                <a:hlinkClick r:id="rId3"/>
              </a:rPr>
              <a:t>ニッポン消費者新聞 </a:t>
            </a:r>
            <a:r>
              <a:rPr kumimoji="0" lang="en-US" altLang="ja-JP" sz="16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34" charset="-128"/>
                <a:cs typeface="+mn-cs"/>
                <a:hlinkClick r:id="rId3"/>
              </a:rPr>
              <a:t>(jc-press.com)</a:t>
            </a:r>
            <a:endParaRPr kumimoji="0" lang="zh-SG" altLang="en-US" sz="1600" b="0" i="0" u="none" strike="noStrike" kern="120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p:spTree>
    <p:extLst>
      <p:ext uri="{BB962C8B-B14F-4D97-AF65-F5344CB8AC3E}">
        <p14:creationId xmlns:p14="http://schemas.microsoft.com/office/powerpoint/2010/main" val="1594180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B23DA70-2492-6ABD-595C-1F072C435D19}"/>
              </a:ext>
            </a:extLst>
          </p:cNvPr>
          <p:cNvSpPr>
            <a:spLocks noGrp="1"/>
          </p:cNvSpPr>
          <p:nvPr>
            <p:ph type="title"/>
          </p:nvPr>
        </p:nvSpPr>
        <p:spPr/>
        <p:txBody>
          <a:bodyPr/>
          <a:lstStyle/>
          <a:p>
            <a:r>
              <a:rPr lang="ja-JP" altLang="en-US" dirty="0"/>
              <a:t>参考文献</a:t>
            </a:r>
            <a:endParaRPr lang="zh-SG" altLang="en-US" dirty="0"/>
          </a:p>
        </p:txBody>
      </p:sp>
      <p:sp>
        <p:nvSpPr>
          <p:cNvPr id="3" name="内容占位符 2">
            <a:extLst>
              <a:ext uri="{FF2B5EF4-FFF2-40B4-BE49-F238E27FC236}">
                <a16:creationId xmlns:a16="http://schemas.microsoft.com/office/drawing/2014/main" id="{6F566650-2CBC-8149-67AD-5B64C7961EDE}"/>
              </a:ext>
            </a:extLst>
          </p:cNvPr>
          <p:cNvSpPr>
            <a:spLocks noGrp="1"/>
          </p:cNvSpPr>
          <p:nvPr>
            <p:ph idx="1"/>
          </p:nvPr>
        </p:nvSpPr>
        <p:spPr/>
        <p:txBody>
          <a:bodyPr>
            <a:normAutofit/>
          </a:bodyPr>
          <a:lstStyle/>
          <a:p>
            <a:pPr algn="just"/>
            <a:r>
              <a:rPr lang="ja-JP" altLang="zh-SG" sz="1600" u="sng" kern="100" dirty="0">
                <a:solidFill>
                  <a:srgbClr val="0000FF"/>
                </a:solidFill>
                <a:effectLst/>
                <a:latin typeface="Calibri" panose="020F0502020204030204" pitchFamily="34" charset="0"/>
                <a:ea typeface="等线" panose="02010600030101010101" pitchFamily="2" charset="-122"/>
                <a:cs typeface="Times New Roman" panose="02020603050405020304" pitchFamily="18" charset="0"/>
                <a:hlinkClick r:id="rId2"/>
              </a:rPr>
              <a:t>消費税（税込み</a:t>
            </a:r>
            <a:r>
              <a:rPr lang="ja-JP" altLang="zh-SG" sz="1600" u="sng" kern="100" dirty="0">
                <a:solidFill>
                  <a:srgbClr val="0000FF"/>
                </a:solidFill>
                <a:effectLst/>
                <a:latin typeface="Calibri" panose="020F0502020204030204" pitchFamily="34" charset="0"/>
                <a:ea typeface="微软雅黑" panose="020B0503020204020204" pitchFamily="34" charset="-122"/>
                <a:cs typeface="微软雅黑" panose="020B0503020204020204" pitchFamily="34" charset="-122"/>
                <a:hlinkClick r:id="rId2"/>
              </a:rPr>
              <a:t>･</a:t>
            </a:r>
            <a:r>
              <a:rPr lang="ja-JP" altLang="zh-SG" sz="1600" u="sng" kern="100" dirty="0">
                <a:solidFill>
                  <a:srgbClr val="0000FF"/>
                </a:solidFill>
                <a:effectLst/>
                <a:latin typeface="Calibri" panose="020F0502020204030204" pitchFamily="34" charset="0"/>
                <a:ea typeface="等线" panose="02010600030101010101" pitchFamily="2" charset="-122"/>
                <a:cs typeface="等线" panose="02010600030101010101" pitchFamily="2" charset="-122"/>
                <a:hlinkClick r:id="rId2"/>
              </a:rPr>
              <a:t>税抜き）計算ツール【小学生でも分かる計算式】</a:t>
            </a:r>
            <a:r>
              <a:rPr lang="en-US" altLang="zh-SG" sz="1600" u="sng" kern="100" dirty="0">
                <a:solidFill>
                  <a:srgbClr val="0000FF"/>
                </a:solidFill>
                <a:effectLst/>
                <a:latin typeface="Calibri" panose="020F0502020204030204" pitchFamily="34" charset="0"/>
                <a:ea typeface="等线" panose="02010600030101010101" pitchFamily="2" charset="-122"/>
                <a:cs typeface="Times New Roman" panose="02020603050405020304" pitchFamily="18" charset="0"/>
                <a:hlinkClick r:id="rId2"/>
              </a:rPr>
              <a:t> (unchi-co.com)</a:t>
            </a:r>
            <a:endParaRPr lang="en-US" altLang="zh-SG" sz="1600" u="sng" kern="100" dirty="0">
              <a:solidFill>
                <a:srgbClr val="0000FF"/>
              </a:solidFill>
              <a:effectLst/>
              <a:latin typeface="Calibri" panose="020F0502020204030204" pitchFamily="34" charset="0"/>
              <a:ea typeface="等线" panose="02010600030101010101" pitchFamily="2" charset="-122"/>
              <a:cs typeface="Times New Roman" panose="02020603050405020304" pitchFamily="18" charset="0"/>
            </a:endParaRPr>
          </a:p>
          <a:p>
            <a:pPr algn="just"/>
            <a:r>
              <a:rPr lang="ja-JP" altLang="en-US" sz="1600" dirty="0">
                <a:hlinkClick r:id="rId3"/>
              </a:rPr>
              <a:t>消費者は「税抜き価格表示」は望んでいない・知りたいのは「支払価格」と「税額」（不破雷蔵） </a:t>
            </a:r>
            <a:r>
              <a:rPr lang="en-US" altLang="ja-JP" sz="1600" dirty="0">
                <a:hlinkClick r:id="rId3"/>
              </a:rPr>
              <a:t>- </a:t>
            </a:r>
            <a:r>
              <a:rPr lang="ja-JP" altLang="en-US" sz="1600" dirty="0">
                <a:hlinkClick r:id="rId3"/>
              </a:rPr>
              <a:t>個人 </a:t>
            </a:r>
            <a:r>
              <a:rPr lang="en-US" altLang="ja-JP" sz="1600" dirty="0">
                <a:hlinkClick r:id="rId3"/>
              </a:rPr>
              <a:t>- Yahoo!</a:t>
            </a:r>
            <a:r>
              <a:rPr lang="ja-JP" altLang="en-US" sz="1600" dirty="0">
                <a:hlinkClick r:id="rId3"/>
              </a:rPr>
              <a:t>ニュース</a:t>
            </a:r>
            <a:endParaRPr lang="zh-CN" altLang="zh-SG" sz="1600" kern="100" dirty="0">
              <a:effectLst/>
              <a:latin typeface="Calibri" panose="020F0502020204030204" pitchFamily="34" charset="0"/>
              <a:ea typeface="等线" panose="02010600030101010101" pitchFamily="2" charset="-122"/>
              <a:cs typeface="Times New Roman" panose="02020603050405020304" pitchFamily="18" charset="0"/>
            </a:endParaRPr>
          </a:p>
          <a:p>
            <a:r>
              <a:rPr lang="zh-SG" altLang="en-US" sz="1600" dirty="0">
                <a:hlinkClick r:id="rId4"/>
              </a:rPr>
              <a:t>税込価格</a:t>
            </a:r>
            <a:r>
              <a:rPr lang="ja-JP" altLang="en-US" sz="1600" dirty="0">
                <a:hlinkClick r:id="rId4"/>
              </a:rPr>
              <a:t>の</a:t>
            </a:r>
            <a:r>
              <a:rPr lang="zh-SG" altLang="en-US" sz="1600" dirty="0">
                <a:hlinkClick r:id="rId4"/>
              </a:rPr>
              <a:t>表示（総額表示）</a:t>
            </a:r>
            <a:r>
              <a:rPr lang="ja-JP" altLang="en-US" sz="1600" dirty="0">
                <a:hlinkClick r:id="rId4"/>
              </a:rPr>
              <a:t>の</a:t>
            </a:r>
            <a:r>
              <a:rPr lang="zh-SG" altLang="en-US" sz="1600" dirty="0">
                <a:hlinkClick r:id="rId4"/>
              </a:rPr>
              <a:t>義務化！ </a:t>
            </a:r>
            <a:r>
              <a:rPr lang="en-US" altLang="zh-SG" sz="1600" dirty="0">
                <a:hlinkClick r:id="rId4"/>
              </a:rPr>
              <a:t>| </a:t>
            </a:r>
            <a:r>
              <a:rPr lang="zh-SG" altLang="en-US" sz="1600" dirty="0">
                <a:hlinkClick r:id="rId4"/>
              </a:rPr>
              <a:t>税理士法人</a:t>
            </a:r>
            <a:r>
              <a:rPr lang="en-US" altLang="zh-SG" sz="1600" dirty="0">
                <a:hlinkClick r:id="rId4"/>
              </a:rPr>
              <a:t>FP</a:t>
            </a:r>
            <a:r>
              <a:rPr lang="zh-SG" altLang="en-US" sz="1600" dirty="0">
                <a:hlinkClick r:id="rId4"/>
              </a:rPr>
              <a:t>総合研究所 </a:t>
            </a:r>
            <a:r>
              <a:rPr lang="en-US" altLang="zh-SG" sz="1600" dirty="0">
                <a:hlinkClick r:id="rId4"/>
              </a:rPr>
              <a:t>(fp-soken.or.jp)</a:t>
            </a:r>
            <a:endParaRPr lang="en-US" altLang="zh-SG" sz="1600" dirty="0"/>
          </a:p>
          <a:p>
            <a:r>
              <a:rPr lang="ja-JP" altLang="en-US" sz="1600" dirty="0">
                <a:hlinkClick r:id="rId5"/>
              </a:rPr>
              <a:t>税込み／税抜き、正しいのは？　</a:t>
            </a:r>
            <a:r>
              <a:rPr lang="en-US" altLang="ja-JP" sz="1600" dirty="0">
                <a:hlinkClick r:id="rId5"/>
              </a:rPr>
              <a:t>4/1</a:t>
            </a:r>
            <a:r>
              <a:rPr lang="ja-JP" altLang="en-US" sz="1600" dirty="0">
                <a:hlinkClick r:id="rId5"/>
              </a:rPr>
              <a:t>から税込み表示（総額表示）のみ </a:t>
            </a:r>
            <a:r>
              <a:rPr lang="en-US" altLang="ja-JP" sz="1600" dirty="0">
                <a:hlinkClick r:id="rId5"/>
              </a:rPr>
              <a:t>| ZEIMO</a:t>
            </a:r>
            <a:endParaRPr lang="en-US" altLang="zh-SG" sz="1600" dirty="0"/>
          </a:p>
          <a:p>
            <a:r>
              <a:rPr kumimoji="1" lang="en-US" altLang="ja-JP" sz="1600" b="0" i="0" u="none" strike="noStrike" kern="1200" cap="none" spc="0" normalizeH="0" baseline="0" noProof="0" dirty="0">
                <a:ln>
                  <a:noFill/>
                </a:ln>
                <a:solidFill>
                  <a:prstClr val="black"/>
                </a:solidFill>
                <a:effectLst/>
                <a:uLnTx/>
                <a:uFillTx/>
                <a:latin typeface="Corbel" panose="020B0503020204020204"/>
                <a:ea typeface="HGｺﾞｼｯｸM" panose="020B0609000000000000" pitchFamily="49" charset="-128"/>
                <a:cs typeface="+mn-cs"/>
                <a:hlinkClick r:id="rId6"/>
              </a:rPr>
              <a:t>https://prtimes.jp/main/html/rd/p/000000197.000003149.html</a:t>
            </a:r>
            <a:endParaRPr kumimoji="1" lang="en-US" altLang="ja-JP" sz="1600" b="0" i="0" u="none" strike="noStrike" kern="1200" cap="none" spc="0" normalizeH="0" baseline="0" noProof="0" dirty="0">
              <a:ln>
                <a:noFill/>
              </a:ln>
              <a:solidFill>
                <a:prstClr val="black"/>
              </a:solidFill>
              <a:effectLst/>
              <a:uLnTx/>
              <a:uFillTx/>
              <a:latin typeface="Corbel" panose="020B0503020204020204"/>
              <a:ea typeface="HGｺﾞｼｯｸM" panose="020B0609000000000000" pitchFamily="49" charset="-128"/>
              <a:cs typeface="+mn-cs"/>
            </a:endParaRPr>
          </a:p>
          <a:p>
            <a:r>
              <a:rPr lang="ja-JP" altLang="en-US" sz="1600" dirty="0">
                <a:hlinkClick r:id="rId7"/>
              </a:rPr>
              <a:t>最もわかりやすい価格表示は「</a:t>
            </a:r>
            <a:r>
              <a:rPr lang="en-US" altLang="ja-JP" sz="1600" dirty="0">
                <a:hlinkClick r:id="rId7"/>
              </a:rPr>
              <a:t>110</a:t>
            </a:r>
            <a:r>
              <a:rPr lang="ja-JP" altLang="en-US" sz="1600" dirty="0">
                <a:hlinkClick r:id="rId7"/>
              </a:rPr>
              <a:t>円（税込）」 消費者庁調査 </a:t>
            </a:r>
            <a:r>
              <a:rPr lang="en-US" altLang="ja-JP" sz="1600" dirty="0">
                <a:hlinkClick r:id="rId7"/>
              </a:rPr>
              <a:t>| WEB</a:t>
            </a:r>
            <a:r>
              <a:rPr lang="ja-JP" altLang="en-US" sz="1600" dirty="0">
                <a:hlinkClick r:id="rId7"/>
              </a:rPr>
              <a:t>ニッポン消費者新聞 </a:t>
            </a:r>
            <a:r>
              <a:rPr lang="en-US" altLang="ja-JP" sz="1600" dirty="0">
                <a:hlinkClick r:id="rId7"/>
              </a:rPr>
              <a:t>(jc-press.com)</a:t>
            </a:r>
            <a:endParaRPr lang="zh-SG" altLang="en-US" sz="1600" dirty="0"/>
          </a:p>
        </p:txBody>
      </p:sp>
    </p:spTree>
    <p:extLst>
      <p:ext uri="{BB962C8B-B14F-4D97-AF65-F5344CB8AC3E}">
        <p14:creationId xmlns:p14="http://schemas.microsoft.com/office/powerpoint/2010/main" val="3980074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9" name="Freeform: Shape 18">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20">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Freeform: Shape 21">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Shape 22">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24" name="Freeform: Shape 23">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Shape 24">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标题 1">
            <a:extLst>
              <a:ext uri="{FF2B5EF4-FFF2-40B4-BE49-F238E27FC236}">
                <a16:creationId xmlns:a16="http://schemas.microsoft.com/office/drawing/2014/main" id="{49CF2715-F483-C994-15CE-77A98B470E9B}"/>
              </a:ext>
            </a:extLst>
          </p:cNvPr>
          <p:cNvSpPr>
            <a:spLocks noGrp="1"/>
          </p:cNvSpPr>
          <p:nvPr>
            <p:ph type="title"/>
          </p:nvPr>
        </p:nvSpPr>
        <p:spPr>
          <a:xfrm>
            <a:off x="3215729" y="1764407"/>
            <a:ext cx="5760846" cy="2310312"/>
          </a:xfrm>
        </p:spPr>
        <p:txBody>
          <a:bodyPr vert="horz" lIns="91440" tIns="45720" rIns="91440" bIns="45720" rtlCol="0" anchor="b">
            <a:normAutofit/>
          </a:bodyPr>
          <a:lstStyle/>
          <a:p>
            <a:pPr algn="ctr"/>
            <a:r>
              <a:rPr lang="ja-JP" altLang="en-US" sz="5200" kern="1200">
                <a:solidFill>
                  <a:schemeClr val="tx2"/>
                </a:solidFill>
                <a:latin typeface="+mj-lt"/>
                <a:ea typeface="+mj-ea"/>
                <a:cs typeface="+mj-cs"/>
              </a:rPr>
              <a:t>はじめに</a:t>
            </a:r>
            <a:endParaRPr lang="en-US" altLang="zh-SG" sz="5200" kern="1200">
              <a:solidFill>
                <a:schemeClr val="tx2"/>
              </a:solidFill>
              <a:latin typeface="+mj-lt"/>
              <a:ea typeface="+mj-ea"/>
              <a:cs typeface="+mj-cs"/>
            </a:endParaRPr>
          </a:p>
        </p:txBody>
      </p:sp>
    </p:spTree>
    <p:extLst>
      <p:ext uri="{BB962C8B-B14F-4D97-AF65-F5344CB8AC3E}">
        <p14:creationId xmlns:p14="http://schemas.microsoft.com/office/powerpoint/2010/main" val="4291805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19" name="Rectangle 15">
            <a:extLst>
              <a:ext uri="{FF2B5EF4-FFF2-40B4-BE49-F238E27FC236}">
                <a16:creationId xmlns:a16="http://schemas.microsoft.com/office/drawing/2014/main" id="{345A976A-8DE3-4B67-B94B-2044FDD128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EAAA1B9-2DDB-49C9-A037-A523D2F13C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标题 1">
            <a:extLst>
              <a:ext uri="{FF2B5EF4-FFF2-40B4-BE49-F238E27FC236}">
                <a16:creationId xmlns:a16="http://schemas.microsoft.com/office/drawing/2014/main" id="{0D09EA9F-1B11-B418-1119-0A264F2D5883}"/>
              </a:ext>
            </a:extLst>
          </p:cNvPr>
          <p:cNvSpPr>
            <a:spLocks noGrp="1"/>
          </p:cNvSpPr>
          <p:nvPr>
            <p:ph type="title"/>
          </p:nvPr>
        </p:nvSpPr>
        <p:spPr>
          <a:xfrm>
            <a:off x="804672" y="457200"/>
            <a:ext cx="10579608" cy="1188720"/>
          </a:xfrm>
        </p:spPr>
        <p:txBody>
          <a:bodyPr>
            <a:normAutofit/>
          </a:bodyPr>
          <a:lstStyle/>
          <a:p>
            <a:r>
              <a:rPr lang="ja-JP" altLang="en-US" sz="4000">
                <a:solidFill>
                  <a:schemeClr val="tx2"/>
                </a:solidFill>
              </a:rPr>
              <a:t>税抜価格とは</a:t>
            </a:r>
            <a:endParaRPr lang="zh-SG" altLang="en-US" sz="4000">
              <a:solidFill>
                <a:schemeClr val="tx2"/>
              </a:solidFill>
            </a:endParaRPr>
          </a:p>
        </p:txBody>
      </p:sp>
      <p:grpSp>
        <p:nvGrpSpPr>
          <p:cNvPr id="20" name="Group 19">
            <a:extLst>
              <a:ext uri="{FF2B5EF4-FFF2-40B4-BE49-F238E27FC236}">
                <a16:creationId xmlns:a16="http://schemas.microsoft.com/office/drawing/2014/main" id="{B441F8D5-EBCE-4FB9-91A9-3425971C1F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262397" y="134260"/>
            <a:ext cx="3142400" cy="2716805"/>
            <a:chOff x="-305" y="-4155"/>
            <a:chExt cx="2514948" cy="2174333"/>
          </a:xfrm>
        </p:grpSpPr>
        <p:sp>
          <p:nvSpPr>
            <p:cNvPr id="21" name="Freeform: Shape 20">
              <a:extLst>
                <a:ext uri="{FF2B5EF4-FFF2-40B4-BE49-F238E27FC236}">
                  <a16:creationId xmlns:a16="http://schemas.microsoft.com/office/drawing/2014/main" id="{9A5E80E2-35F9-41F3-A2B8-A2F17D956F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988BDEEE-0C30-49F3-8D05-B062EF890C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F21E0C27-19E6-45DC-B154-493480207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4" name="Freeform: Shape 23">
              <a:extLst>
                <a:ext uri="{FF2B5EF4-FFF2-40B4-BE49-F238E27FC236}">
                  <a16:creationId xmlns:a16="http://schemas.microsoft.com/office/drawing/2014/main" id="{A3A55340-18E0-4A23-B406-BD1221643D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6" name="Group 25">
            <a:extLst>
              <a:ext uri="{FF2B5EF4-FFF2-40B4-BE49-F238E27FC236}">
                <a16:creationId xmlns:a16="http://schemas.microsoft.com/office/drawing/2014/main" id="{08701F99-7E4C-4B92-A4B5-307CDFB7A4D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5047906"/>
            <a:ext cx="2412221" cy="1810094"/>
            <a:chOff x="-305" y="-1"/>
            <a:chExt cx="3832880" cy="2876136"/>
          </a:xfrm>
        </p:grpSpPr>
        <p:sp>
          <p:nvSpPr>
            <p:cNvPr id="27" name="Freeform: Shape 26">
              <a:extLst>
                <a:ext uri="{FF2B5EF4-FFF2-40B4-BE49-F238E27FC236}">
                  <a16:creationId xmlns:a16="http://schemas.microsoft.com/office/drawing/2014/main" id="{441E616B-C319-43C1-9A9C-A2074B2E8A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CC86BD2B-CA73-48DF-9CC8-0152EA6B1B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59C1AA9D-3FCF-4B84-94D1-51F0E1517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D7CE92F-1DE7-4252-A62C-77ACF8CF26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5" name="内容占位符 2">
            <a:extLst>
              <a:ext uri="{FF2B5EF4-FFF2-40B4-BE49-F238E27FC236}">
                <a16:creationId xmlns:a16="http://schemas.microsoft.com/office/drawing/2014/main" id="{153C60F5-F078-271F-1A6D-2C8C0DDA4276}"/>
              </a:ext>
            </a:extLst>
          </p:cNvPr>
          <p:cNvGraphicFramePr>
            <a:graphicFrameLocks noGrp="1"/>
          </p:cNvGraphicFramePr>
          <p:nvPr>
            <p:ph idx="1"/>
            <p:extLst>
              <p:ext uri="{D42A27DB-BD31-4B8C-83A1-F6EECF244321}">
                <p14:modId xmlns:p14="http://schemas.microsoft.com/office/powerpoint/2010/main" val="3532051399"/>
              </p:ext>
            </p:extLst>
          </p:nvPr>
        </p:nvGraphicFramePr>
        <p:xfrm>
          <a:off x="1036320" y="2543633"/>
          <a:ext cx="10119360" cy="3566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3209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C552AF22-C39C-BFE6-9D91-FE9B41502B97}"/>
              </a:ext>
            </a:extLst>
          </p:cNvPr>
          <p:cNvSpPr>
            <a:spLocks noGrp="1"/>
          </p:cNvSpPr>
          <p:nvPr>
            <p:ph type="title"/>
          </p:nvPr>
        </p:nvSpPr>
        <p:spPr>
          <a:xfrm>
            <a:off x="238500" y="500778"/>
            <a:ext cx="4805996" cy="1297115"/>
          </a:xfrm>
        </p:spPr>
        <p:txBody>
          <a:bodyPr vert="horz" lIns="91440" tIns="45720" rIns="91440" bIns="45720" rtlCol="0" anchor="t">
            <a:normAutofit/>
          </a:bodyPr>
          <a:lstStyle/>
          <a:p>
            <a:r>
              <a:rPr lang="ja-JP" altLang="en-US" sz="4000" kern="1200" dirty="0">
                <a:solidFill>
                  <a:schemeClr val="tx2"/>
                </a:solidFill>
                <a:latin typeface="+mj-lt"/>
                <a:ea typeface="+mj-ea"/>
                <a:cs typeface="+mj-cs"/>
              </a:rPr>
              <a:t>税込価格と税抜価格の計算</a:t>
            </a:r>
            <a:endParaRPr lang="en-US" altLang="zh-SG" sz="4000" kern="1200" dirty="0">
              <a:solidFill>
                <a:schemeClr val="tx2"/>
              </a:solidFill>
              <a:latin typeface="+mj-lt"/>
              <a:ea typeface="+mj-ea"/>
              <a:cs typeface="+mj-cs"/>
            </a:endParaRPr>
          </a:p>
        </p:txBody>
      </p:sp>
      <p:pic>
        <p:nvPicPr>
          <p:cNvPr id="6" name="Graphic 5" descr="计算器">
            <a:extLst>
              <a:ext uri="{FF2B5EF4-FFF2-40B4-BE49-F238E27FC236}">
                <a16:creationId xmlns:a16="http://schemas.microsoft.com/office/drawing/2014/main" id="{389552C2-E81C-44AB-57D6-897871593C6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3" name="Group 12">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4" name="Freeform: Shape 13">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图片 3">
            <a:extLst>
              <a:ext uri="{FF2B5EF4-FFF2-40B4-BE49-F238E27FC236}">
                <a16:creationId xmlns:a16="http://schemas.microsoft.com/office/drawing/2014/main" id="{9E9D49EB-75F4-0237-9784-4A973BCA3447}"/>
              </a:ext>
            </a:extLst>
          </p:cNvPr>
          <p:cNvPicPr>
            <a:picLocks noChangeAspect="1"/>
          </p:cNvPicPr>
          <p:nvPr/>
        </p:nvPicPr>
        <p:blipFill>
          <a:blip r:embed="rId4"/>
          <a:stretch>
            <a:fillRect/>
          </a:stretch>
        </p:blipFill>
        <p:spPr>
          <a:xfrm>
            <a:off x="3763186" y="1650455"/>
            <a:ext cx="3829050" cy="4057650"/>
          </a:xfrm>
          <a:prstGeom prst="rect">
            <a:avLst/>
          </a:prstGeom>
        </p:spPr>
      </p:pic>
      <p:pic>
        <p:nvPicPr>
          <p:cNvPr id="7" name="图片 6">
            <a:extLst>
              <a:ext uri="{FF2B5EF4-FFF2-40B4-BE49-F238E27FC236}">
                <a16:creationId xmlns:a16="http://schemas.microsoft.com/office/drawing/2014/main" id="{977854D5-BE75-261B-4465-A0BEA2045A3B}"/>
              </a:ext>
            </a:extLst>
          </p:cNvPr>
          <p:cNvPicPr>
            <a:picLocks noChangeAspect="1"/>
          </p:cNvPicPr>
          <p:nvPr/>
        </p:nvPicPr>
        <p:blipFill>
          <a:blip r:embed="rId5"/>
          <a:stretch>
            <a:fillRect/>
          </a:stretch>
        </p:blipFill>
        <p:spPr>
          <a:xfrm>
            <a:off x="7630270" y="1711460"/>
            <a:ext cx="4257675" cy="4019550"/>
          </a:xfrm>
          <a:prstGeom prst="rect">
            <a:avLst/>
          </a:prstGeom>
        </p:spPr>
      </p:pic>
      <p:sp>
        <p:nvSpPr>
          <p:cNvPr id="12" name="文本框 11">
            <a:extLst>
              <a:ext uri="{FF2B5EF4-FFF2-40B4-BE49-F238E27FC236}">
                <a16:creationId xmlns:a16="http://schemas.microsoft.com/office/drawing/2014/main" id="{9F31436D-21D2-3AD3-2058-44E3E0B64B5F}"/>
              </a:ext>
            </a:extLst>
          </p:cNvPr>
          <p:cNvSpPr txBox="1"/>
          <p:nvPr/>
        </p:nvSpPr>
        <p:spPr>
          <a:xfrm>
            <a:off x="661482" y="5957080"/>
            <a:ext cx="2694562" cy="646331"/>
          </a:xfrm>
          <a:prstGeom prst="rect">
            <a:avLst/>
          </a:prstGeom>
          <a:noFill/>
        </p:spPr>
        <p:txBody>
          <a:bodyPr wrap="square" rtlCol="0">
            <a:spAutoFit/>
          </a:bodyPr>
          <a:lstStyle/>
          <a:p>
            <a:r>
              <a:rPr lang="ja-JP" altLang="en-US" dirty="0"/>
              <a:t>表示価格が</a:t>
            </a:r>
            <a:r>
              <a:rPr lang="en-US" altLang="ja-JP" dirty="0"/>
              <a:t>100</a:t>
            </a:r>
            <a:r>
              <a:rPr lang="ja-JP" altLang="en-US" dirty="0"/>
              <a:t>円の場合内訳</a:t>
            </a:r>
            <a:endParaRPr lang="zh-SG" altLang="en-US" dirty="0"/>
          </a:p>
        </p:txBody>
      </p:sp>
      <p:sp>
        <p:nvSpPr>
          <p:cNvPr id="18" name="文本框 17">
            <a:extLst>
              <a:ext uri="{FF2B5EF4-FFF2-40B4-BE49-F238E27FC236}">
                <a16:creationId xmlns:a16="http://schemas.microsoft.com/office/drawing/2014/main" id="{BB2E45BA-954F-E69A-0A5A-F02C0D7193A6}"/>
              </a:ext>
            </a:extLst>
          </p:cNvPr>
          <p:cNvSpPr txBox="1"/>
          <p:nvPr/>
        </p:nvSpPr>
        <p:spPr>
          <a:xfrm>
            <a:off x="3978613" y="5957080"/>
            <a:ext cx="3404681" cy="369332"/>
          </a:xfrm>
          <a:prstGeom prst="rect">
            <a:avLst/>
          </a:prstGeom>
          <a:noFill/>
        </p:spPr>
        <p:txBody>
          <a:bodyPr wrap="square" rtlCol="0">
            <a:spAutoFit/>
          </a:bodyPr>
          <a:lstStyle/>
          <a:p>
            <a:r>
              <a:rPr lang="ja-JP" altLang="en-US" dirty="0"/>
              <a:t>（税込価格）</a:t>
            </a:r>
            <a:r>
              <a:rPr lang="en-US" altLang="ja-JP" dirty="0"/>
              <a:t>100</a:t>
            </a:r>
            <a:r>
              <a:rPr lang="ja-JP" altLang="en-US" dirty="0"/>
              <a:t>≒</a:t>
            </a:r>
            <a:r>
              <a:rPr lang="en-US" altLang="ja-JP" dirty="0"/>
              <a:t>91×1.1</a:t>
            </a:r>
            <a:endParaRPr lang="zh-SG" altLang="en-US" dirty="0"/>
          </a:p>
        </p:txBody>
      </p:sp>
      <p:sp>
        <p:nvSpPr>
          <p:cNvPr id="19" name="文本框 18">
            <a:extLst>
              <a:ext uri="{FF2B5EF4-FFF2-40B4-BE49-F238E27FC236}">
                <a16:creationId xmlns:a16="http://schemas.microsoft.com/office/drawing/2014/main" id="{5F499F90-D0A7-037E-F07D-F44AC29AE8D0}"/>
              </a:ext>
            </a:extLst>
          </p:cNvPr>
          <p:cNvSpPr txBox="1"/>
          <p:nvPr/>
        </p:nvSpPr>
        <p:spPr>
          <a:xfrm>
            <a:off x="7630270" y="5957080"/>
            <a:ext cx="4149926" cy="369332"/>
          </a:xfrm>
          <a:prstGeom prst="rect">
            <a:avLst/>
          </a:prstGeom>
          <a:noFill/>
        </p:spPr>
        <p:txBody>
          <a:bodyPr wrap="square" rtlCol="0">
            <a:spAutoFit/>
          </a:bodyPr>
          <a:lstStyle/>
          <a:p>
            <a:r>
              <a:rPr lang="ja-JP" altLang="en-US" dirty="0"/>
              <a:t>（税抜価格）</a:t>
            </a:r>
            <a:r>
              <a:rPr lang="en-US" altLang="ja-JP" dirty="0"/>
              <a:t>100×1.1</a:t>
            </a:r>
            <a:r>
              <a:rPr lang="ja-JP" altLang="en-US" dirty="0"/>
              <a:t>＝</a:t>
            </a:r>
            <a:r>
              <a:rPr lang="en-US" altLang="ja-JP" dirty="0"/>
              <a:t>110</a:t>
            </a:r>
            <a:endParaRPr lang="zh-SG" altLang="en-US" dirty="0"/>
          </a:p>
        </p:txBody>
      </p:sp>
    </p:spTree>
    <p:extLst>
      <p:ext uri="{BB962C8B-B14F-4D97-AF65-F5344CB8AC3E}">
        <p14:creationId xmlns:p14="http://schemas.microsoft.com/office/powerpoint/2010/main" val="2905068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3" name="Group 22">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24" name="Freeform: Shape 23">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标题 1">
            <a:extLst>
              <a:ext uri="{FF2B5EF4-FFF2-40B4-BE49-F238E27FC236}">
                <a16:creationId xmlns:a16="http://schemas.microsoft.com/office/drawing/2014/main" id="{E43F67AC-9F88-02FF-E67F-5A16A1D8D925}"/>
              </a:ext>
            </a:extLst>
          </p:cNvPr>
          <p:cNvSpPr>
            <a:spLocks noGrp="1"/>
          </p:cNvSpPr>
          <p:nvPr>
            <p:ph type="title"/>
          </p:nvPr>
        </p:nvSpPr>
        <p:spPr>
          <a:xfrm>
            <a:off x="804672" y="2053641"/>
            <a:ext cx="3669161" cy="2760098"/>
          </a:xfrm>
        </p:spPr>
        <p:txBody>
          <a:bodyPr>
            <a:normAutofit/>
          </a:bodyPr>
          <a:lstStyle/>
          <a:p>
            <a:r>
              <a:rPr lang="ja-JP" altLang="en-US" sz="4000">
                <a:solidFill>
                  <a:schemeClr val="tx2"/>
                </a:solidFill>
              </a:rPr>
              <a:t>なぜ税抜価格が使われている</a:t>
            </a:r>
            <a:endParaRPr lang="zh-SG" altLang="en-US" sz="4000">
              <a:solidFill>
                <a:schemeClr val="tx2"/>
              </a:solidFill>
            </a:endParaRPr>
          </a:p>
        </p:txBody>
      </p:sp>
      <p:sp>
        <p:nvSpPr>
          <p:cNvPr id="3" name="内容占位符 2">
            <a:extLst>
              <a:ext uri="{FF2B5EF4-FFF2-40B4-BE49-F238E27FC236}">
                <a16:creationId xmlns:a16="http://schemas.microsoft.com/office/drawing/2014/main" id="{5C25E95F-B1CA-FB9B-D249-092881A25C85}"/>
              </a:ext>
            </a:extLst>
          </p:cNvPr>
          <p:cNvSpPr>
            <a:spLocks noGrp="1"/>
          </p:cNvSpPr>
          <p:nvPr>
            <p:ph idx="1"/>
          </p:nvPr>
        </p:nvSpPr>
        <p:spPr>
          <a:xfrm>
            <a:off x="6090574" y="801866"/>
            <a:ext cx="5306084" cy="5230634"/>
          </a:xfrm>
          <a:noFill/>
          <a:ln>
            <a:noFill/>
          </a:ln>
        </p:spPr>
        <p:txBody>
          <a:bodyPr anchor="ctr">
            <a:normAutofit/>
          </a:bodyPr>
          <a:lstStyle/>
          <a:p>
            <a:r>
              <a:rPr lang="ja-JP" altLang="en-US" sz="2400" dirty="0">
                <a:solidFill>
                  <a:schemeClr val="tx2"/>
                </a:solidFill>
              </a:rPr>
              <a:t>「税抜価格表示」については、一部小売店業界で積極的に展開する動きがある。これは税率が変更されてもラベルなどの貼り換えの手間が省けることに加え、税率引き上げに連れて実売価格が上昇することによる商品の値上がり感を少しでも避ける狙いがあると見て良い。</a:t>
            </a:r>
            <a:endParaRPr lang="zh-SG" altLang="en-US" sz="2400" dirty="0">
              <a:solidFill>
                <a:schemeClr val="tx2"/>
              </a:solidFill>
            </a:endParaRPr>
          </a:p>
        </p:txBody>
      </p:sp>
    </p:spTree>
    <p:extLst>
      <p:ext uri="{BB962C8B-B14F-4D97-AF65-F5344CB8AC3E}">
        <p14:creationId xmlns:p14="http://schemas.microsoft.com/office/powerpoint/2010/main" val="699945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48" name="Group 47">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49" name="Freeform: Shape 48">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Shape 49">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Freeform: Shape 50">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Freeform: Shape 51">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Shape 52">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标题 1">
            <a:extLst>
              <a:ext uri="{FF2B5EF4-FFF2-40B4-BE49-F238E27FC236}">
                <a16:creationId xmlns:a16="http://schemas.microsoft.com/office/drawing/2014/main" id="{24B9B76B-3A50-8419-D48A-0DA7BA241230}"/>
              </a:ext>
            </a:extLst>
          </p:cNvPr>
          <p:cNvSpPr>
            <a:spLocks noGrp="1"/>
          </p:cNvSpPr>
          <p:nvPr>
            <p:ph type="title"/>
          </p:nvPr>
        </p:nvSpPr>
        <p:spPr>
          <a:xfrm>
            <a:off x="804672" y="2053641"/>
            <a:ext cx="3669161" cy="2760098"/>
          </a:xfrm>
        </p:spPr>
        <p:txBody>
          <a:bodyPr>
            <a:normAutofit/>
          </a:bodyPr>
          <a:lstStyle/>
          <a:p>
            <a:r>
              <a:rPr lang="ja-JP" altLang="en-US" sz="4000" dirty="0">
                <a:solidFill>
                  <a:schemeClr val="tx2"/>
                </a:solidFill>
              </a:rPr>
              <a:t>実際に</a:t>
            </a:r>
            <a:endParaRPr lang="zh-SG" altLang="en-US" sz="4000" dirty="0">
              <a:solidFill>
                <a:schemeClr val="tx2"/>
              </a:solidFill>
            </a:endParaRPr>
          </a:p>
        </p:txBody>
      </p:sp>
      <p:sp>
        <p:nvSpPr>
          <p:cNvPr id="3" name="内容占位符 2">
            <a:extLst>
              <a:ext uri="{FF2B5EF4-FFF2-40B4-BE49-F238E27FC236}">
                <a16:creationId xmlns:a16="http://schemas.microsoft.com/office/drawing/2014/main" id="{BCF64AAB-E8BF-B3D4-48F0-E0954E3E0023}"/>
              </a:ext>
            </a:extLst>
          </p:cNvPr>
          <p:cNvSpPr>
            <a:spLocks noGrp="1"/>
          </p:cNvSpPr>
          <p:nvPr>
            <p:ph idx="1"/>
          </p:nvPr>
        </p:nvSpPr>
        <p:spPr>
          <a:xfrm>
            <a:off x="6090574" y="801866"/>
            <a:ext cx="5306084" cy="5230634"/>
          </a:xfrm>
          <a:noFill/>
          <a:ln>
            <a:noFill/>
          </a:ln>
        </p:spPr>
        <p:txBody>
          <a:bodyPr anchor="ctr">
            <a:normAutofit/>
          </a:bodyPr>
          <a:lstStyle/>
          <a:p>
            <a:pPr marL="0" indent="0">
              <a:buNone/>
            </a:pPr>
            <a:r>
              <a:rPr lang="ja-JP" altLang="en-US" sz="1800" dirty="0">
                <a:solidFill>
                  <a:schemeClr val="tx2"/>
                </a:solidFill>
              </a:rPr>
              <a:t>　</a:t>
            </a:r>
            <a:r>
              <a:rPr lang="ja-JP" altLang="en-US" sz="2000" dirty="0">
                <a:solidFill>
                  <a:schemeClr val="tx2"/>
                </a:solidFill>
              </a:rPr>
              <a:t>総額の表示が義務化とされている。事業者が消費者に対してあらかじめ価格を表示する場合に、消費税額（地方消費税額を含む。）を含めた価格（税込価格）を表示することを義務付けるもの総額表示は平成</a:t>
            </a:r>
            <a:r>
              <a:rPr lang="en-US" altLang="ja-JP" sz="2000" dirty="0">
                <a:solidFill>
                  <a:schemeClr val="tx2"/>
                </a:solidFill>
              </a:rPr>
              <a:t>16</a:t>
            </a:r>
            <a:r>
              <a:rPr lang="ja-JP" altLang="en-US" sz="2000" dirty="0">
                <a:solidFill>
                  <a:schemeClr val="tx2"/>
                </a:solidFill>
              </a:rPr>
              <a:t>年４月１日から義務化されていたが、</a:t>
            </a:r>
            <a:r>
              <a:rPr lang="en-US" altLang="ja-JP" sz="2000" dirty="0">
                <a:solidFill>
                  <a:schemeClr val="tx2"/>
                </a:solidFill>
              </a:rPr>
              <a:t>8%</a:t>
            </a:r>
            <a:r>
              <a:rPr lang="ja-JP" altLang="en-US" sz="2000" dirty="0">
                <a:solidFill>
                  <a:schemeClr val="tx2"/>
                </a:solidFill>
              </a:rPr>
              <a:t>、</a:t>
            </a:r>
            <a:r>
              <a:rPr lang="en-US" altLang="ja-JP" sz="2000" dirty="0">
                <a:solidFill>
                  <a:schemeClr val="tx2"/>
                </a:solidFill>
              </a:rPr>
              <a:t>10%</a:t>
            </a:r>
            <a:r>
              <a:rPr lang="ja-JP" altLang="en-US" sz="2000" dirty="0">
                <a:solidFill>
                  <a:schemeClr val="tx2"/>
                </a:solidFill>
              </a:rPr>
              <a:t>と</a:t>
            </a:r>
            <a:r>
              <a:rPr lang="en-US" altLang="ja-JP" sz="2000" dirty="0">
                <a:solidFill>
                  <a:schemeClr val="tx2"/>
                </a:solidFill>
              </a:rPr>
              <a:t>2</a:t>
            </a:r>
            <a:r>
              <a:rPr lang="ja-JP" altLang="en-US" sz="2000" dirty="0">
                <a:solidFill>
                  <a:schemeClr val="tx2"/>
                </a:solidFill>
              </a:rPr>
              <a:t>回の消費税率引き上げに際して、「消費税転嫁対策特別措置法（平成</a:t>
            </a:r>
            <a:r>
              <a:rPr lang="en-US" altLang="ja-JP" sz="2000" dirty="0">
                <a:solidFill>
                  <a:schemeClr val="tx2"/>
                </a:solidFill>
              </a:rPr>
              <a:t>25</a:t>
            </a:r>
            <a:r>
              <a:rPr lang="ja-JP" altLang="en-US" sz="2000" dirty="0">
                <a:solidFill>
                  <a:schemeClr val="tx2"/>
                </a:solidFill>
              </a:rPr>
              <a:t>年法律第</a:t>
            </a:r>
            <a:r>
              <a:rPr lang="en-US" altLang="ja-JP" sz="2000" dirty="0">
                <a:solidFill>
                  <a:schemeClr val="tx2"/>
                </a:solidFill>
              </a:rPr>
              <a:t>41</a:t>
            </a:r>
            <a:r>
              <a:rPr lang="ja-JP" altLang="en-US" sz="2000" dirty="0">
                <a:solidFill>
                  <a:schemeClr val="tx2"/>
                </a:solidFill>
              </a:rPr>
              <a:t>号）」により特例が設けられ、平成</a:t>
            </a:r>
            <a:r>
              <a:rPr lang="en-US" altLang="ja-JP" sz="2000" dirty="0">
                <a:solidFill>
                  <a:schemeClr val="tx2"/>
                </a:solidFill>
              </a:rPr>
              <a:t>25</a:t>
            </a:r>
            <a:r>
              <a:rPr lang="ja-JP" altLang="en-US" sz="2000" dirty="0">
                <a:solidFill>
                  <a:schemeClr val="tx2"/>
                </a:solidFill>
              </a:rPr>
              <a:t>年</a:t>
            </a:r>
            <a:r>
              <a:rPr lang="en-US" altLang="ja-JP" sz="2000" dirty="0">
                <a:solidFill>
                  <a:schemeClr val="tx2"/>
                </a:solidFill>
              </a:rPr>
              <a:t>10</a:t>
            </a:r>
            <a:r>
              <a:rPr lang="ja-JP" altLang="en-US" sz="2000" dirty="0">
                <a:solidFill>
                  <a:schemeClr val="tx2"/>
                </a:solidFill>
              </a:rPr>
              <a:t>月１日から令和３年３月</a:t>
            </a:r>
            <a:r>
              <a:rPr lang="en-US" altLang="ja-JP" sz="2000" dirty="0">
                <a:solidFill>
                  <a:schemeClr val="tx2"/>
                </a:solidFill>
              </a:rPr>
              <a:t>31</a:t>
            </a:r>
            <a:r>
              <a:rPr lang="ja-JP" altLang="en-US" sz="2000" dirty="0">
                <a:solidFill>
                  <a:schemeClr val="tx2"/>
                </a:solidFill>
              </a:rPr>
              <a:t>日までの間、一定の要件（現に表示する価額が税込価格であると誤認されないための措置を講じている場合）の下、税込価格を表示することを要しないこととされていた</a:t>
            </a:r>
          </a:p>
          <a:p>
            <a:endParaRPr lang="zh-SG" altLang="en-US" sz="1800" dirty="0">
              <a:solidFill>
                <a:schemeClr val="tx2"/>
              </a:solidFill>
            </a:endParaRPr>
          </a:p>
        </p:txBody>
      </p:sp>
    </p:spTree>
    <p:extLst>
      <p:ext uri="{BB962C8B-B14F-4D97-AF65-F5344CB8AC3E}">
        <p14:creationId xmlns:p14="http://schemas.microsoft.com/office/powerpoint/2010/main" val="1213613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40">
            <a:extLst>
              <a:ext uri="{FF2B5EF4-FFF2-40B4-BE49-F238E27FC236}">
                <a16:creationId xmlns:a16="http://schemas.microsoft.com/office/drawing/2014/main" id="{1E020063-2385-44AC-BD67-258E1F0B9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42">
            <a:extLst>
              <a:ext uri="{FF2B5EF4-FFF2-40B4-BE49-F238E27FC236}">
                <a16:creationId xmlns:a16="http://schemas.microsoft.com/office/drawing/2014/main" id="{7E014A0B-5338-4077-AFE9-A90D04D449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5D7C73CF-72D8-9C9C-A115-BF613E2F65C6}"/>
              </a:ext>
            </a:extLst>
          </p:cNvPr>
          <p:cNvSpPr>
            <a:spLocks noGrp="1"/>
          </p:cNvSpPr>
          <p:nvPr>
            <p:ph type="title"/>
          </p:nvPr>
        </p:nvSpPr>
        <p:spPr>
          <a:xfrm>
            <a:off x="1179576" y="1261423"/>
            <a:ext cx="9829800" cy="1325880"/>
          </a:xfrm>
        </p:spPr>
        <p:txBody>
          <a:bodyPr vert="horz" lIns="91440" tIns="45720" rIns="91440" bIns="45720" rtlCol="0" anchor="b">
            <a:normAutofit/>
          </a:bodyPr>
          <a:lstStyle/>
          <a:p>
            <a:pPr algn="ctr"/>
            <a:r>
              <a:rPr lang="ja-JP" altLang="en-US" sz="3600" kern="1200">
                <a:solidFill>
                  <a:schemeClr val="tx2"/>
                </a:solidFill>
                <a:latin typeface="+mj-lt"/>
                <a:ea typeface="+mj-ea"/>
                <a:cs typeface="+mj-cs"/>
              </a:rPr>
              <a:t>今回私たち考えた立論</a:t>
            </a:r>
            <a:endParaRPr lang="en-US" altLang="zh-SG" sz="3600" kern="1200">
              <a:solidFill>
                <a:schemeClr val="tx2"/>
              </a:solidFill>
              <a:latin typeface="+mj-lt"/>
              <a:ea typeface="+mj-ea"/>
              <a:cs typeface="+mj-cs"/>
            </a:endParaRPr>
          </a:p>
        </p:txBody>
      </p:sp>
      <p:grpSp>
        <p:nvGrpSpPr>
          <p:cNvPr id="59" name="Group 44">
            <a:extLst>
              <a:ext uri="{FF2B5EF4-FFF2-40B4-BE49-F238E27FC236}">
                <a16:creationId xmlns:a16="http://schemas.microsoft.com/office/drawing/2014/main" id="{78127680-150F-4A90-9950-F663925781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
            <a:ext cx="3362070" cy="2522849"/>
            <a:chOff x="-305" y="-1"/>
            <a:chExt cx="3832880" cy="2876136"/>
          </a:xfrm>
        </p:grpSpPr>
        <p:sp>
          <p:nvSpPr>
            <p:cNvPr id="60" name="Freeform: Shape 45">
              <a:extLst>
                <a:ext uri="{FF2B5EF4-FFF2-40B4-BE49-F238E27FC236}">
                  <a16:creationId xmlns:a16="http://schemas.microsoft.com/office/drawing/2014/main" id="{5088F97A-8362-4967-B664-D748B846EC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46">
              <a:extLst>
                <a:ext uri="{FF2B5EF4-FFF2-40B4-BE49-F238E27FC236}">
                  <a16:creationId xmlns:a16="http://schemas.microsoft.com/office/drawing/2014/main" id="{30F9DEDE-4318-412A-81C5-C8C90F689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47">
              <a:extLst>
                <a:ext uri="{FF2B5EF4-FFF2-40B4-BE49-F238E27FC236}">
                  <a16:creationId xmlns:a16="http://schemas.microsoft.com/office/drawing/2014/main" id="{09E97DE9-7844-4707-8928-1CD88ADB72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Shape 48">
              <a:extLst>
                <a:ext uri="{FF2B5EF4-FFF2-40B4-BE49-F238E27FC236}">
                  <a16:creationId xmlns:a16="http://schemas.microsoft.com/office/drawing/2014/main" id="{EC58954E-44A5-4A0D-97A9-8A2BB43D6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文本框 4">
            <a:extLst>
              <a:ext uri="{FF2B5EF4-FFF2-40B4-BE49-F238E27FC236}">
                <a16:creationId xmlns:a16="http://schemas.microsoft.com/office/drawing/2014/main" id="{914BAF57-EA75-332D-6182-A6A2357B169F}"/>
              </a:ext>
            </a:extLst>
          </p:cNvPr>
          <p:cNvSpPr txBox="1"/>
          <p:nvPr/>
        </p:nvSpPr>
        <p:spPr>
          <a:xfrm>
            <a:off x="804671" y="2827418"/>
            <a:ext cx="6189515" cy="3641475"/>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endParaRPr lang="en-US" altLang="ja-JP" dirty="0">
              <a:solidFill>
                <a:schemeClr val="tx2"/>
              </a:solidFill>
            </a:endParaRPr>
          </a:p>
          <a:p>
            <a:pPr indent="-228600">
              <a:lnSpc>
                <a:spcPct val="90000"/>
              </a:lnSpc>
              <a:spcAft>
                <a:spcPts val="600"/>
              </a:spcAft>
              <a:buFont typeface="Arial" panose="020B0604020202020204" pitchFamily="34" charset="0"/>
              <a:buChar char="•"/>
            </a:pPr>
            <a:r>
              <a:rPr lang="en-US" altLang="ja-JP" dirty="0">
                <a:solidFill>
                  <a:schemeClr val="tx2"/>
                </a:solidFill>
              </a:rPr>
              <a:t>➀</a:t>
            </a:r>
            <a:r>
              <a:rPr lang="ja-JP" altLang="en-US" dirty="0">
                <a:solidFill>
                  <a:schemeClr val="tx2"/>
                </a:solidFill>
              </a:rPr>
              <a:t>　税金払いの不可避</a:t>
            </a:r>
            <a:endParaRPr lang="en-US" altLang="ja-JP" dirty="0">
              <a:solidFill>
                <a:schemeClr val="tx2"/>
              </a:solidFill>
            </a:endParaRPr>
          </a:p>
          <a:p>
            <a:pPr indent="-228600">
              <a:lnSpc>
                <a:spcPct val="90000"/>
              </a:lnSpc>
              <a:spcAft>
                <a:spcPts val="600"/>
              </a:spcAft>
              <a:buFont typeface="Arial" panose="020B0604020202020204" pitchFamily="34" charset="0"/>
              <a:buChar char="•"/>
            </a:pPr>
            <a:endParaRPr lang="en-US" altLang="ja-JP" dirty="0">
              <a:solidFill>
                <a:schemeClr val="tx2"/>
              </a:solidFill>
            </a:endParaRPr>
          </a:p>
          <a:p>
            <a:pPr indent="-228600">
              <a:lnSpc>
                <a:spcPct val="90000"/>
              </a:lnSpc>
              <a:spcAft>
                <a:spcPts val="600"/>
              </a:spcAft>
              <a:buFont typeface="Arial" panose="020B0604020202020204" pitchFamily="34" charset="0"/>
              <a:buChar char="•"/>
            </a:pPr>
            <a:r>
              <a:rPr lang="en-US" altLang="ja-JP" dirty="0">
                <a:solidFill>
                  <a:schemeClr val="tx2"/>
                </a:solidFill>
              </a:rPr>
              <a:t>②</a:t>
            </a:r>
            <a:r>
              <a:rPr lang="ja-JP" altLang="en-US" dirty="0">
                <a:solidFill>
                  <a:schemeClr val="tx2"/>
                </a:solidFill>
              </a:rPr>
              <a:t>　総額表示は消費者の利益</a:t>
            </a:r>
            <a:endParaRPr lang="en-US" altLang="ja-JP" dirty="0">
              <a:solidFill>
                <a:schemeClr val="tx2"/>
              </a:solidFill>
            </a:endParaRPr>
          </a:p>
          <a:p>
            <a:pPr indent="-228600">
              <a:lnSpc>
                <a:spcPct val="90000"/>
              </a:lnSpc>
              <a:spcAft>
                <a:spcPts val="600"/>
              </a:spcAft>
              <a:buFont typeface="Arial" panose="020B0604020202020204" pitchFamily="34" charset="0"/>
              <a:buChar char="•"/>
            </a:pPr>
            <a:endParaRPr lang="en-US" altLang="ja-JP" dirty="0">
              <a:solidFill>
                <a:schemeClr val="tx2"/>
              </a:solidFill>
            </a:endParaRPr>
          </a:p>
          <a:p>
            <a:pPr indent="-228600">
              <a:lnSpc>
                <a:spcPct val="90000"/>
              </a:lnSpc>
              <a:spcAft>
                <a:spcPts val="600"/>
              </a:spcAft>
              <a:buFont typeface="Arial" panose="020B0604020202020204" pitchFamily="34" charset="0"/>
              <a:buChar char="•"/>
            </a:pPr>
            <a:r>
              <a:rPr lang="ja-JP" altLang="en-US" dirty="0">
                <a:solidFill>
                  <a:schemeClr val="tx2"/>
                </a:solidFill>
              </a:rPr>
              <a:t>③「総額表示義務化に関する調査」</a:t>
            </a:r>
            <a:endParaRPr lang="en-US" altLang="ja-JP" dirty="0">
              <a:solidFill>
                <a:schemeClr val="tx2"/>
              </a:solidFill>
            </a:endParaRPr>
          </a:p>
          <a:p>
            <a:pPr indent="-228600">
              <a:lnSpc>
                <a:spcPct val="90000"/>
              </a:lnSpc>
              <a:spcAft>
                <a:spcPts val="600"/>
              </a:spcAft>
              <a:buFont typeface="Arial" panose="020B0604020202020204" pitchFamily="34" charset="0"/>
              <a:buChar char="•"/>
            </a:pPr>
            <a:endParaRPr lang="en-US" altLang="ja-JP" dirty="0">
              <a:solidFill>
                <a:schemeClr val="tx2"/>
              </a:solidFill>
            </a:endParaRPr>
          </a:p>
          <a:p>
            <a:pPr indent="-228600">
              <a:lnSpc>
                <a:spcPct val="90000"/>
              </a:lnSpc>
              <a:spcAft>
                <a:spcPts val="600"/>
              </a:spcAft>
              <a:buFont typeface="Arial" panose="020B0604020202020204" pitchFamily="34" charset="0"/>
              <a:buChar char="•"/>
            </a:pPr>
            <a:r>
              <a:rPr lang="ja-JP" altLang="en-US" dirty="0">
                <a:solidFill>
                  <a:schemeClr val="tx2"/>
                </a:solidFill>
              </a:rPr>
              <a:t>④　消費者庁による最もわかりやすい表示方法調査</a:t>
            </a:r>
          </a:p>
        </p:txBody>
      </p:sp>
      <p:grpSp>
        <p:nvGrpSpPr>
          <p:cNvPr id="64" name="Group 50">
            <a:extLst>
              <a:ext uri="{FF2B5EF4-FFF2-40B4-BE49-F238E27FC236}">
                <a16:creationId xmlns:a16="http://schemas.microsoft.com/office/drawing/2014/main" id="{466920E5-8640-4C24-A775-8647637094A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10185732" y="4852038"/>
            <a:ext cx="2151670" cy="1860256"/>
            <a:chOff x="-305" y="-4155"/>
            <a:chExt cx="2514948" cy="2174333"/>
          </a:xfrm>
        </p:grpSpPr>
        <p:sp>
          <p:nvSpPr>
            <p:cNvPr id="65" name="Freeform: Shape 51">
              <a:extLst>
                <a:ext uri="{FF2B5EF4-FFF2-40B4-BE49-F238E27FC236}">
                  <a16:creationId xmlns:a16="http://schemas.microsoft.com/office/drawing/2014/main" id="{2CBA3142-5A82-43CE-87A2-EB14B17A51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52">
              <a:extLst>
                <a:ext uri="{FF2B5EF4-FFF2-40B4-BE49-F238E27FC236}">
                  <a16:creationId xmlns:a16="http://schemas.microsoft.com/office/drawing/2014/main" id="{AEF5A1C7-9938-4A33-A5A4-2B05353B3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53">
              <a:extLst>
                <a:ext uri="{FF2B5EF4-FFF2-40B4-BE49-F238E27FC236}">
                  <a16:creationId xmlns:a16="http://schemas.microsoft.com/office/drawing/2014/main" id="{262A936D-E9F6-4A68-82C2-1D1CC77722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68" name="Freeform: Shape 54">
              <a:extLst>
                <a:ext uri="{FF2B5EF4-FFF2-40B4-BE49-F238E27FC236}">
                  <a16:creationId xmlns:a16="http://schemas.microsoft.com/office/drawing/2014/main" id="{C68A9229-BBBE-4934-9700-BA72A1BB03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Graphic 6" descr="Head with Gears">
            <a:extLst>
              <a:ext uri="{FF2B5EF4-FFF2-40B4-BE49-F238E27FC236}">
                <a16:creationId xmlns:a16="http://schemas.microsoft.com/office/drawing/2014/main" id="{2E5DBFC2-0221-988B-AFFA-0543B413D9E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98058" y="2837712"/>
            <a:ext cx="3217333" cy="3217333"/>
          </a:xfrm>
          <a:prstGeom prst="rect">
            <a:avLst/>
          </a:prstGeom>
        </p:spPr>
      </p:pic>
    </p:spTree>
    <p:extLst>
      <p:ext uri="{BB962C8B-B14F-4D97-AF65-F5344CB8AC3E}">
        <p14:creationId xmlns:p14="http://schemas.microsoft.com/office/powerpoint/2010/main" val="430215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CA9C8F8A-8C4A-C353-3228-3EBC7D798C92}"/>
              </a:ext>
            </a:extLst>
          </p:cNvPr>
          <p:cNvSpPr>
            <a:spLocks noGrp="1"/>
          </p:cNvSpPr>
          <p:nvPr>
            <p:ph type="title"/>
          </p:nvPr>
        </p:nvSpPr>
        <p:spPr>
          <a:xfrm>
            <a:off x="838200" y="557189"/>
            <a:ext cx="3374136" cy="5567891"/>
          </a:xfrm>
        </p:spPr>
        <p:txBody>
          <a:bodyPr>
            <a:normAutofit/>
          </a:bodyPr>
          <a:lstStyle/>
          <a:p>
            <a:r>
              <a:rPr lang="ja-JP" altLang="en-US" sz="5200"/>
              <a:t>税金払いの不可避</a:t>
            </a:r>
            <a:endParaRPr lang="zh-SG" altLang="en-US" sz="5200"/>
          </a:p>
        </p:txBody>
      </p:sp>
      <p:graphicFrame>
        <p:nvGraphicFramePr>
          <p:cNvPr id="5" name="内容占位符 2">
            <a:extLst>
              <a:ext uri="{FF2B5EF4-FFF2-40B4-BE49-F238E27FC236}">
                <a16:creationId xmlns:a16="http://schemas.microsoft.com/office/drawing/2014/main" id="{2BBC2C41-18D7-3749-9DAA-0D6E509B482F}"/>
              </a:ext>
            </a:extLst>
          </p:cNvPr>
          <p:cNvGraphicFramePr>
            <a:graphicFrameLocks noGrp="1"/>
          </p:cNvGraphicFramePr>
          <p:nvPr>
            <p:ph idx="1"/>
            <p:extLst>
              <p:ext uri="{D42A27DB-BD31-4B8C-83A1-F6EECF244321}">
                <p14:modId xmlns:p14="http://schemas.microsoft.com/office/powerpoint/2010/main" val="571725482"/>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6879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25983185-F0A5-01CB-77D2-070E97471714}"/>
              </a:ext>
            </a:extLst>
          </p:cNvPr>
          <p:cNvSpPr>
            <a:spLocks noGrp="1"/>
          </p:cNvSpPr>
          <p:nvPr>
            <p:ph type="title"/>
          </p:nvPr>
        </p:nvSpPr>
        <p:spPr>
          <a:xfrm>
            <a:off x="3005437" y="240250"/>
            <a:ext cx="5754696" cy="1837349"/>
          </a:xfrm>
        </p:spPr>
        <p:txBody>
          <a:bodyPr>
            <a:normAutofit/>
          </a:bodyPr>
          <a:lstStyle/>
          <a:p>
            <a:pPr algn="ctr"/>
            <a:r>
              <a:rPr lang="ja-JP" altLang="en-US" sz="3600" dirty="0">
                <a:solidFill>
                  <a:schemeClr val="tx2"/>
                </a:solidFill>
              </a:rPr>
              <a:t>総額表示は消費者の利益</a:t>
            </a:r>
            <a:br>
              <a:rPr lang="ja-JP" altLang="en-US" sz="3600" dirty="0">
                <a:solidFill>
                  <a:schemeClr val="tx2"/>
                </a:solidFill>
              </a:rPr>
            </a:br>
            <a:endParaRPr lang="zh-SG" altLang="en-US" sz="3600" dirty="0">
              <a:solidFill>
                <a:schemeClr val="tx2"/>
              </a:solidFill>
            </a:endParaRPr>
          </a:p>
        </p:txBody>
      </p:sp>
      <p:grpSp>
        <p:nvGrpSpPr>
          <p:cNvPr id="29" name="Group 28">
            <a:extLst>
              <a:ext uri="{FF2B5EF4-FFF2-40B4-BE49-F238E27FC236}">
                <a16:creationId xmlns:a16="http://schemas.microsoft.com/office/drawing/2014/main" id="{05545017-2445-4AB3-95A6-48F17C8026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30" name="Freeform: Shape 29">
              <a:extLst>
                <a:ext uri="{FF2B5EF4-FFF2-40B4-BE49-F238E27FC236}">
                  <a16:creationId xmlns:a16="http://schemas.microsoft.com/office/drawing/2014/main" id="{F3B5D580-007D-4215-A10B-C8CF12EE02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24228C19-035F-4E8E-BAFD-56EC684B6F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C10D7C81-A1BE-4720-A66D-AEF9A11A5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1BF18FEE-BE44-4F4A-AA4E-EC795CB0B9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内容占位符 2">
            <a:extLst>
              <a:ext uri="{FF2B5EF4-FFF2-40B4-BE49-F238E27FC236}">
                <a16:creationId xmlns:a16="http://schemas.microsoft.com/office/drawing/2014/main" id="{F82FAC97-EF49-BA51-2AC0-A6EED92968F8}"/>
              </a:ext>
            </a:extLst>
          </p:cNvPr>
          <p:cNvSpPr>
            <a:spLocks noGrp="1"/>
          </p:cNvSpPr>
          <p:nvPr>
            <p:ph idx="1"/>
          </p:nvPr>
        </p:nvSpPr>
        <p:spPr>
          <a:xfrm>
            <a:off x="3050412" y="1536970"/>
            <a:ext cx="6793979" cy="4931924"/>
          </a:xfrm>
        </p:spPr>
        <p:txBody>
          <a:bodyPr anchor="t">
            <a:normAutofit/>
          </a:bodyPr>
          <a:lstStyle/>
          <a:p>
            <a:r>
              <a:rPr lang="ja-JP" altLang="en-US" sz="2000" dirty="0">
                <a:solidFill>
                  <a:schemeClr val="tx2"/>
                </a:solidFill>
              </a:rPr>
              <a:t>総額表示が義務化された理由は、消費税の導入により国民が「この商品は一体いくらなのか」と疑問に感じるようになったからである。</a:t>
            </a:r>
            <a:endParaRPr lang="en-US" altLang="ja-JP" sz="2000" dirty="0">
              <a:solidFill>
                <a:schemeClr val="tx2"/>
              </a:solidFill>
            </a:endParaRPr>
          </a:p>
          <a:p>
            <a:pPr marL="0" indent="0">
              <a:buNone/>
            </a:pPr>
            <a:r>
              <a:rPr lang="ja-JP" altLang="en-US" sz="2000" dirty="0">
                <a:solidFill>
                  <a:schemeClr val="tx2"/>
                </a:solidFill>
              </a:rPr>
              <a:t>・市場では売り側と買う側があって、</a:t>
            </a:r>
            <a:endParaRPr lang="en-US" altLang="ja-JP" sz="2000" dirty="0">
              <a:solidFill>
                <a:schemeClr val="tx2"/>
              </a:solidFill>
            </a:endParaRPr>
          </a:p>
          <a:p>
            <a:pPr marL="0" indent="0">
              <a:buNone/>
            </a:pPr>
            <a:r>
              <a:rPr lang="ja-JP" altLang="en-US" sz="2000" dirty="0">
                <a:solidFill>
                  <a:schemeClr val="tx2"/>
                </a:solidFill>
              </a:rPr>
              <a:t>　売り側：売上が上がるために、「できれば消費税を含まない金額（＝税抜き表示）を表示したい」と考える。</a:t>
            </a:r>
            <a:endParaRPr lang="en-US" altLang="ja-JP" sz="2000" dirty="0">
              <a:solidFill>
                <a:schemeClr val="tx2"/>
              </a:solidFill>
            </a:endParaRPr>
          </a:p>
          <a:p>
            <a:pPr marL="0" indent="0">
              <a:buNone/>
            </a:pPr>
            <a:r>
              <a:rPr lang="ja-JP" altLang="en-US" sz="2000" dirty="0">
                <a:solidFill>
                  <a:schemeClr val="tx2"/>
                </a:solidFill>
              </a:rPr>
              <a:t>　消費者：買物の際に、総額（支払う金額）が分からないと不安になり、手持ちが乏しい場合などは「足りなかったらどうしよう」という心配になり、迷惑感と不便感が生じる。</a:t>
            </a:r>
          </a:p>
          <a:p>
            <a:r>
              <a:rPr lang="ja-JP" altLang="en-US" sz="2000" dirty="0">
                <a:solidFill>
                  <a:schemeClr val="tx2"/>
                </a:solidFill>
              </a:rPr>
              <a:t>そこで、国は消費者が値札や広告を見てすぐに「いくら払えばいいのか」がわかるように、総額表示というルールを作った。つまり、総額表示は消費者の利益を考慮したルールなのである。</a:t>
            </a:r>
            <a:endParaRPr lang="zh-SG" altLang="en-US" sz="2000" dirty="0">
              <a:solidFill>
                <a:schemeClr val="tx2"/>
              </a:solidFill>
            </a:endParaRPr>
          </a:p>
        </p:txBody>
      </p:sp>
      <p:grpSp>
        <p:nvGrpSpPr>
          <p:cNvPr id="35" name="Group 34">
            <a:extLst>
              <a:ext uri="{FF2B5EF4-FFF2-40B4-BE49-F238E27FC236}">
                <a16:creationId xmlns:a16="http://schemas.microsoft.com/office/drawing/2014/main" id="{06B7259D-F2AD-42FE-B984-6D1D74321C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4" y="3658536"/>
            <a:ext cx="3655725" cy="2743201"/>
            <a:chOff x="-305" y="-1"/>
            <a:chExt cx="3832880" cy="2876136"/>
          </a:xfrm>
        </p:grpSpPr>
        <p:sp>
          <p:nvSpPr>
            <p:cNvPr id="36" name="Freeform: Shape 35">
              <a:extLst>
                <a:ext uri="{FF2B5EF4-FFF2-40B4-BE49-F238E27FC236}">
                  <a16:creationId xmlns:a16="http://schemas.microsoft.com/office/drawing/2014/main" id="{9E5C38C6-2516-45D1-ADFC-3F59F8E34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C274C95-E7A7-401D-A8F5-FFF5EB929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61D598C3-55D0-44FB-8766-A89B34B317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9EBC5C7-E54F-42F3-93F0-75AAC99FF9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902712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303</TotalTime>
  <Words>957</Words>
  <Application>Microsoft Office PowerPoint</Application>
  <PresentationFormat>宽屏</PresentationFormat>
  <Paragraphs>49</Paragraphs>
  <Slides>14</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14</vt:i4>
      </vt:variant>
    </vt:vector>
  </HeadingPairs>
  <TitlesOfParts>
    <vt:vector size="19" baseType="lpstr">
      <vt:lpstr>Arial</vt:lpstr>
      <vt:lpstr>Calibri</vt:lpstr>
      <vt:lpstr>Calibri Light</vt:lpstr>
      <vt:lpstr>Corbel</vt:lpstr>
      <vt:lpstr>Office 主题​​</vt:lpstr>
      <vt:lpstr>税抜価格表示の有無</vt:lpstr>
      <vt:lpstr>はじめに</vt:lpstr>
      <vt:lpstr>税抜価格とは</vt:lpstr>
      <vt:lpstr>税込価格と税抜価格の計算</vt:lpstr>
      <vt:lpstr>なぜ税抜価格が使われている</vt:lpstr>
      <vt:lpstr>実際に</vt:lpstr>
      <vt:lpstr>今回私たち考えた立論</vt:lpstr>
      <vt:lpstr>税金払いの不可避</vt:lpstr>
      <vt:lpstr>総額表示は消費者の利益 </vt:lpstr>
      <vt:lpstr>「総額表示義務化に関する調査」</vt:lpstr>
      <vt:lpstr>「総額表示義務化に関する調査」</vt:lpstr>
      <vt:lpstr>消費者庁による最もわかりやすい表示方法調査</vt:lpstr>
      <vt:lpstr>消費者庁による最もわかりやすい表示方法調査</vt:lpstr>
      <vt:lpstr>参考文献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テイ　ケンキョウ</dc:creator>
  <cp:lastModifiedBy>テイ　ケンキョウ</cp:lastModifiedBy>
  <cp:revision>56</cp:revision>
  <dcterms:created xsi:type="dcterms:W3CDTF">2022-06-07T13:09:26Z</dcterms:created>
  <dcterms:modified xsi:type="dcterms:W3CDTF">2022-06-07T18:15:19Z</dcterms:modified>
</cp:coreProperties>
</file>